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4" r:id="rId6"/>
    <p:sldId id="259" r:id="rId7"/>
    <p:sldId id="265" r:id="rId8"/>
    <p:sldId id="266" r:id="rId9"/>
    <p:sldId id="268" r:id="rId10"/>
    <p:sldId id="267" r:id="rId11"/>
    <p:sldId id="269" r:id="rId12"/>
    <p:sldId id="270" r:id="rId13"/>
    <p:sldId id="262" r:id="rId14"/>
    <p:sldId id="272" r:id="rId15"/>
    <p:sldId id="273" r:id="rId16"/>
    <p:sldId id="274" r:id="rId17"/>
    <p:sldId id="275" r:id="rId18"/>
    <p:sldId id="271" r:id="rId19"/>
    <p:sldId id="276" r:id="rId20"/>
    <p:sldId id="277" r:id="rId21"/>
    <p:sldId id="278" r:id="rId22"/>
    <p:sldId id="285" r:id="rId23"/>
    <p:sldId id="279" r:id="rId24"/>
    <p:sldId id="280" r:id="rId25"/>
    <p:sldId id="281" r:id="rId26"/>
    <p:sldId id="282" r:id="rId27"/>
    <p:sldId id="283" r:id="rId28"/>
    <p:sldId id="261" r:id="rId29"/>
    <p:sldId id="260" r:id="rId30"/>
    <p:sldId id="284"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654"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ra Berlanda - Invasive PR" userId="1169110c-4649-43b0-8adc-abe2b5983f46" providerId="ADAL" clId="{E2AF0CBC-3D0B-412F-BE90-C887D03865B6}"/>
    <pc:docChg chg="custSel addSld modSld">
      <pc:chgData name="Leandra Berlanda - Invasive PR" userId="1169110c-4649-43b0-8adc-abe2b5983f46" providerId="ADAL" clId="{E2AF0CBC-3D0B-412F-BE90-C887D03865B6}" dt="2026-05-27T13:09:49.758" v="66" actId="20577"/>
      <pc:docMkLst>
        <pc:docMk/>
      </pc:docMkLst>
      <pc:sldChg chg="modSp mod">
        <pc:chgData name="Leandra Berlanda - Invasive PR" userId="1169110c-4649-43b0-8adc-abe2b5983f46" providerId="ADAL" clId="{E2AF0CBC-3D0B-412F-BE90-C887D03865B6}" dt="2026-05-27T13:09:49.758" v="66" actId="20577"/>
        <pc:sldMkLst>
          <pc:docMk/>
          <pc:sldMk cId="1001034468" sldId="256"/>
        </pc:sldMkLst>
        <pc:spChg chg="mod">
          <ac:chgData name="Leandra Berlanda - Invasive PR" userId="1169110c-4649-43b0-8adc-abe2b5983f46" providerId="ADAL" clId="{E2AF0CBC-3D0B-412F-BE90-C887D03865B6}" dt="2026-05-27T13:09:49.758" v="66" actId="20577"/>
          <ac:spMkLst>
            <pc:docMk/>
            <pc:sldMk cId="1001034468" sldId="256"/>
            <ac:spMk id="8" creationId="{DBDD56AF-5C1A-68E8-96D4-E1F8C4EFE609}"/>
          </ac:spMkLst>
        </pc:spChg>
      </pc:sldChg>
      <pc:sldChg chg="delSp modSp add mod">
        <pc:chgData name="Leandra Berlanda - Invasive PR" userId="1169110c-4649-43b0-8adc-abe2b5983f46" providerId="ADAL" clId="{E2AF0CBC-3D0B-412F-BE90-C887D03865B6}" dt="2026-05-19T18:15:54.055" v="60" actId="14100"/>
        <pc:sldMkLst>
          <pc:docMk/>
          <pc:sldMk cId="3364632963" sldId="285"/>
        </pc:sldMkLst>
        <pc:spChg chg="mod">
          <ac:chgData name="Leandra Berlanda - Invasive PR" userId="1169110c-4649-43b0-8adc-abe2b5983f46" providerId="ADAL" clId="{E2AF0CBC-3D0B-412F-BE90-C887D03865B6}" dt="2026-05-19T18:15:54.055" v="60" actId="14100"/>
          <ac:spMkLst>
            <pc:docMk/>
            <pc:sldMk cId="3364632963" sldId="285"/>
            <ac:spMk id="7" creationId="{59A63A94-9E85-29C3-8548-56ED752B52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D7E33-1B6C-4F1F-A003-D1EE3716CD83}" type="datetimeFigureOut">
              <a:rPr lang="pt-BR" smtClean="0"/>
              <a:t>27/05/2026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9844C-8A65-4F52-B051-51FCBD9B6689}" type="slidenum">
              <a:rPr lang="pt-BR" smtClean="0"/>
              <a:t>‹nº›</a:t>
            </a:fld>
            <a:endParaRPr lang="pt-BR"/>
          </a:p>
        </p:txBody>
      </p:sp>
    </p:spTree>
    <p:extLst>
      <p:ext uri="{BB962C8B-B14F-4D97-AF65-F5344CB8AC3E}">
        <p14:creationId xmlns:p14="http://schemas.microsoft.com/office/powerpoint/2010/main" val="54787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327D4-B192-E873-B252-A7B84E58979F}"/>
              </a:ext>
            </a:extLst>
          </p:cNvPr>
          <p:cNvSpPr>
            <a:spLocks noGrp="1"/>
          </p:cNvSpPr>
          <p:nvPr>
            <p:ph type="ctrTitle"/>
          </p:nvPr>
        </p:nvSpPr>
        <p:spPr>
          <a:xfrm>
            <a:off x="634313" y="1122363"/>
            <a:ext cx="6178378" cy="2387600"/>
          </a:xfrm>
        </p:spPr>
        <p:txBody>
          <a:bodyPr anchor="b"/>
          <a:lstStyle>
            <a:lvl1pPr algn="l">
              <a:defRPr sz="6000"/>
            </a:lvl1pPr>
          </a:lstStyle>
          <a:p>
            <a:r>
              <a:rPr lang="pt-BR" dirty="0"/>
              <a:t>Clique para editar o título Mestre</a:t>
            </a:r>
          </a:p>
        </p:txBody>
      </p:sp>
      <p:sp>
        <p:nvSpPr>
          <p:cNvPr id="3" name="Subtítulo 2">
            <a:extLst>
              <a:ext uri="{FF2B5EF4-FFF2-40B4-BE49-F238E27FC236}">
                <a16:creationId xmlns:a16="http://schemas.microsoft.com/office/drawing/2014/main" id="{54C5AC18-09AE-5F05-176D-6F95F538AF74}"/>
              </a:ext>
            </a:extLst>
          </p:cNvPr>
          <p:cNvSpPr>
            <a:spLocks noGrp="1"/>
          </p:cNvSpPr>
          <p:nvPr>
            <p:ph type="subTitle" idx="1"/>
          </p:nvPr>
        </p:nvSpPr>
        <p:spPr>
          <a:xfrm>
            <a:off x="634313" y="3602038"/>
            <a:ext cx="474499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7" name="Retângulo 6">
            <a:extLst>
              <a:ext uri="{FF2B5EF4-FFF2-40B4-BE49-F238E27FC236}">
                <a16:creationId xmlns:a16="http://schemas.microsoft.com/office/drawing/2014/main" id="{8674D3F3-ED7A-2E28-83E9-6C61BA9879BB}"/>
              </a:ext>
            </a:extLst>
          </p:cNvPr>
          <p:cNvSpPr/>
          <p:nvPr userDrawn="1"/>
        </p:nvSpPr>
        <p:spPr>
          <a:xfrm rot="16200000">
            <a:off x="5937421" y="603421"/>
            <a:ext cx="317157" cy="12192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45358535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8AD06-7EE7-DAB0-6987-E51E96B7C6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A13B02C-046E-4495-CE68-6DB25F2C792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A37D52-0E9F-1D77-E036-2DBAA56252B1}"/>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D65F4107-2391-E280-B98B-136A66D52160}"/>
              </a:ext>
            </a:extLst>
          </p:cNvPr>
          <p:cNvSpPr>
            <a:spLocks noGrp="1"/>
          </p:cNvSpPr>
          <p:nvPr>
            <p:ph type="ftr" sz="quarter" idx="11"/>
          </p:nvPr>
        </p:nvSpPr>
        <p:spPr/>
        <p:txBody>
          <a:bodyPr/>
          <a:lstStyle/>
          <a:p>
            <a:endParaRPr lang="pt-BR" dirty="0"/>
          </a:p>
        </p:txBody>
      </p:sp>
      <p:sp>
        <p:nvSpPr>
          <p:cNvPr id="9" name="Espaço Reservado para Número de Slide 5">
            <a:extLst>
              <a:ext uri="{FF2B5EF4-FFF2-40B4-BE49-F238E27FC236}">
                <a16:creationId xmlns:a16="http://schemas.microsoft.com/office/drawing/2014/main" id="{0A46BD34-9F29-6BF1-EFA7-1F34490B3BE5}"/>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44460113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BE6228-EFB5-86A3-185E-58C52D1D6FB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ECB0509-B5E7-4D33-2B89-AED9B820473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9BB031-7398-5CF2-69BF-02C74665C75B}"/>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23D194EB-BAE5-49F7-2CFE-A20D0ADD8FF4}"/>
              </a:ext>
            </a:extLst>
          </p:cNvPr>
          <p:cNvSpPr>
            <a:spLocks noGrp="1"/>
          </p:cNvSpPr>
          <p:nvPr>
            <p:ph type="ftr" sz="quarter" idx="11"/>
          </p:nvPr>
        </p:nvSpPr>
        <p:spPr/>
        <p:txBody>
          <a:bodyPr/>
          <a:lstStyle/>
          <a:p>
            <a:endParaRPr lang="pt-BR" dirty="0"/>
          </a:p>
        </p:txBody>
      </p:sp>
      <p:sp>
        <p:nvSpPr>
          <p:cNvPr id="9" name="Espaço Reservado para Número de Slide 5">
            <a:extLst>
              <a:ext uri="{FF2B5EF4-FFF2-40B4-BE49-F238E27FC236}">
                <a16:creationId xmlns:a16="http://schemas.microsoft.com/office/drawing/2014/main" id="{C02CD2E1-D8C8-6935-96C8-3B372E4BE62F}"/>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1502841836"/>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01AD5-DC52-6AFC-630A-E2375ED43D1A}"/>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664AE7F8-B936-E731-3F3B-09D46621CB9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103570E-3F74-1EF4-3AAB-31C16DC62AA1}"/>
              </a:ext>
            </a:extLst>
          </p:cNvPr>
          <p:cNvSpPr>
            <a:spLocks noGrp="1"/>
          </p:cNvSpPr>
          <p:nvPr>
            <p:ph type="dt" sz="half" idx="10"/>
          </p:nvPr>
        </p:nvSpPr>
        <p:spPr/>
        <p:txBody>
          <a:bodyPr/>
          <a:lstStyle/>
          <a:p>
            <a:endParaRPr lang="pt-BR" dirty="0"/>
          </a:p>
        </p:txBody>
      </p:sp>
      <p:sp>
        <p:nvSpPr>
          <p:cNvPr id="5" name="Espaço Reservado para Rodapé 4">
            <a:extLst>
              <a:ext uri="{FF2B5EF4-FFF2-40B4-BE49-F238E27FC236}">
                <a16:creationId xmlns:a16="http://schemas.microsoft.com/office/drawing/2014/main" id="{B161C087-97C3-BD08-31FD-268F7D30F59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047E19-859E-E4BC-48DA-842AF434C13E}"/>
              </a:ext>
            </a:extLst>
          </p:cNvPr>
          <p:cNvSpPr>
            <a:spLocks noGrp="1"/>
          </p:cNvSpPr>
          <p:nvPr>
            <p:ph type="sldNum" sz="quarter" idx="12"/>
          </p:nvPr>
        </p:nvSpPr>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287981462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80357-2CE0-79FF-2FAD-8F3CACC7B22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F90B815-8DA7-2C00-A1C3-910E600F5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A31ADBA-6E0C-A6AA-84D6-70ECDC22690F}"/>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7673E407-1450-F6E2-C930-D4409891BD70}"/>
              </a:ext>
            </a:extLst>
          </p:cNvPr>
          <p:cNvSpPr>
            <a:spLocks noGrp="1"/>
          </p:cNvSpPr>
          <p:nvPr>
            <p:ph type="ftr" sz="quarter" idx="11"/>
          </p:nvPr>
        </p:nvSpPr>
        <p:spPr/>
        <p:txBody>
          <a:bodyPr/>
          <a:lstStyle/>
          <a:p>
            <a:endParaRPr lang="pt-BR" dirty="0"/>
          </a:p>
        </p:txBody>
      </p:sp>
      <p:sp>
        <p:nvSpPr>
          <p:cNvPr id="11" name="Espaço Reservado para Número de Slide 5">
            <a:extLst>
              <a:ext uri="{FF2B5EF4-FFF2-40B4-BE49-F238E27FC236}">
                <a16:creationId xmlns:a16="http://schemas.microsoft.com/office/drawing/2014/main" id="{27C3FFE4-AE0C-56F1-9281-4E7EF01B5C9D}"/>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336656698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4A00B-24CC-A4E6-0D21-1712C089CE4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7086AF-EEEB-6ABE-5F01-F72FC833430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4186B59-0371-EBDF-0226-C22F972D43E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2F5FBD6-702E-C7D7-06F5-C77F48E8FABA}"/>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3A5DE930-B2AE-6476-745B-23A7765A8765}"/>
              </a:ext>
            </a:extLst>
          </p:cNvPr>
          <p:cNvSpPr>
            <a:spLocks noGrp="1"/>
          </p:cNvSpPr>
          <p:nvPr>
            <p:ph type="ftr" sz="quarter" idx="11"/>
          </p:nvPr>
        </p:nvSpPr>
        <p:spPr/>
        <p:txBody>
          <a:bodyPr/>
          <a:lstStyle/>
          <a:p>
            <a:endParaRPr lang="pt-BR" dirty="0"/>
          </a:p>
        </p:txBody>
      </p:sp>
      <p:sp>
        <p:nvSpPr>
          <p:cNvPr id="11" name="Espaço Reservado para Número de Slide 5">
            <a:extLst>
              <a:ext uri="{FF2B5EF4-FFF2-40B4-BE49-F238E27FC236}">
                <a16:creationId xmlns:a16="http://schemas.microsoft.com/office/drawing/2014/main" id="{1A692F40-EF5E-3810-0E59-E952DB902EB1}"/>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78463705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DA482-14B5-C4F4-9995-5BCCD1C26D0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554C336-0527-9328-0A95-B55083D32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2481416-0E44-B736-9736-D5A087BC811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D0567D9-1E9D-955A-BDED-5B11302A8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8589624-A309-379B-B1E7-05E831D78A4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4E667C0-2C04-37AA-8169-1E2F66DA02DF}"/>
              </a:ext>
            </a:extLst>
          </p:cNvPr>
          <p:cNvSpPr>
            <a:spLocks noGrp="1"/>
          </p:cNvSpPr>
          <p:nvPr>
            <p:ph type="dt" sz="half" idx="10"/>
          </p:nvPr>
        </p:nvSpPr>
        <p:spPr/>
        <p:txBody>
          <a:bodyPr/>
          <a:lstStyle/>
          <a:p>
            <a:endParaRPr lang="pt-BR"/>
          </a:p>
        </p:txBody>
      </p:sp>
      <p:sp>
        <p:nvSpPr>
          <p:cNvPr id="8" name="Espaço Reservado para Rodapé 7">
            <a:extLst>
              <a:ext uri="{FF2B5EF4-FFF2-40B4-BE49-F238E27FC236}">
                <a16:creationId xmlns:a16="http://schemas.microsoft.com/office/drawing/2014/main" id="{8A0EEADB-4F39-7627-1FC4-782C1B21AF87}"/>
              </a:ext>
            </a:extLst>
          </p:cNvPr>
          <p:cNvSpPr>
            <a:spLocks noGrp="1"/>
          </p:cNvSpPr>
          <p:nvPr>
            <p:ph type="ftr" sz="quarter" idx="11"/>
          </p:nvPr>
        </p:nvSpPr>
        <p:spPr/>
        <p:txBody>
          <a:bodyPr/>
          <a:lstStyle/>
          <a:p>
            <a:endParaRPr lang="pt-BR" dirty="0"/>
          </a:p>
        </p:txBody>
      </p:sp>
      <p:sp>
        <p:nvSpPr>
          <p:cNvPr id="12" name="Espaço Reservado para Número de Slide 5">
            <a:extLst>
              <a:ext uri="{FF2B5EF4-FFF2-40B4-BE49-F238E27FC236}">
                <a16:creationId xmlns:a16="http://schemas.microsoft.com/office/drawing/2014/main" id="{EF2C0F13-59C8-4300-F9D2-CDFB5BA757F1}"/>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213454416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9E16F-4295-6954-60F8-0400A7CFE9D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F8AC77C-4D2F-C482-792B-AFD4E958A134}"/>
              </a:ext>
            </a:extLst>
          </p:cNvPr>
          <p:cNvSpPr>
            <a:spLocks noGrp="1"/>
          </p:cNvSpPr>
          <p:nvPr>
            <p:ph type="dt" sz="half" idx="10"/>
          </p:nvPr>
        </p:nvSpPr>
        <p:spPr/>
        <p:txBody>
          <a:bodyPr/>
          <a:lstStyle/>
          <a:p>
            <a:endParaRPr lang="pt-BR"/>
          </a:p>
        </p:txBody>
      </p:sp>
      <p:sp>
        <p:nvSpPr>
          <p:cNvPr id="4" name="Espaço Reservado para Rodapé 3">
            <a:extLst>
              <a:ext uri="{FF2B5EF4-FFF2-40B4-BE49-F238E27FC236}">
                <a16:creationId xmlns:a16="http://schemas.microsoft.com/office/drawing/2014/main" id="{3059538E-D4F6-3F8D-D000-37EED2517AA6}"/>
              </a:ext>
            </a:extLst>
          </p:cNvPr>
          <p:cNvSpPr>
            <a:spLocks noGrp="1"/>
          </p:cNvSpPr>
          <p:nvPr>
            <p:ph type="ftr" sz="quarter" idx="11"/>
          </p:nvPr>
        </p:nvSpPr>
        <p:spPr/>
        <p:txBody>
          <a:bodyPr/>
          <a:lstStyle/>
          <a:p>
            <a:endParaRPr lang="pt-BR" dirty="0"/>
          </a:p>
        </p:txBody>
      </p:sp>
      <p:sp>
        <p:nvSpPr>
          <p:cNvPr id="9" name="Espaço Reservado para Número de Slide 5">
            <a:extLst>
              <a:ext uri="{FF2B5EF4-FFF2-40B4-BE49-F238E27FC236}">
                <a16:creationId xmlns:a16="http://schemas.microsoft.com/office/drawing/2014/main" id="{0FD3127E-5D51-E359-9AE1-0B07BCEE1513}"/>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181738425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AE90323-CA51-302F-F59D-2DD23BA9572A}"/>
              </a:ext>
            </a:extLst>
          </p:cNvPr>
          <p:cNvSpPr>
            <a:spLocks noGrp="1"/>
          </p:cNvSpPr>
          <p:nvPr>
            <p:ph type="dt" sz="half" idx="10"/>
          </p:nvPr>
        </p:nvSpPr>
        <p:spPr/>
        <p:txBody>
          <a:bodyPr/>
          <a:lstStyle/>
          <a:p>
            <a:endParaRPr lang="pt-BR"/>
          </a:p>
        </p:txBody>
      </p:sp>
      <p:sp>
        <p:nvSpPr>
          <p:cNvPr id="3" name="Espaço Reservado para Rodapé 2">
            <a:extLst>
              <a:ext uri="{FF2B5EF4-FFF2-40B4-BE49-F238E27FC236}">
                <a16:creationId xmlns:a16="http://schemas.microsoft.com/office/drawing/2014/main" id="{0CB1E4BE-D0D9-6C0F-751E-19923F42A124}"/>
              </a:ext>
            </a:extLst>
          </p:cNvPr>
          <p:cNvSpPr>
            <a:spLocks noGrp="1"/>
          </p:cNvSpPr>
          <p:nvPr>
            <p:ph type="ftr" sz="quarter" idx="11"/>
          </p:nvPr>
        </p:nvSpPr>
        <p:spPr/>
        <p:txBody>
          <a:bodyPr/>
          <a:lstStyle/>
          <a:p>
            <a:endParaRPr lang="pt-BR" dirty="0"/>
          </a:p>
        </p:txBody>
      </p:sp>
      <p:sp>
        <p:nvSpPr>
          <p:cNvPr id="7" name="Espaço Reservado para Número de Slide 5">
            <a:extLst>
              <a:ext uri="{FF2B5EF4-FFF2-40B4-BE49-F238E27FC236}">
                <a16:creationId xmlns:a16="http://schemas.microsoft.com/office/drawing/2014/main" id="{E555B0A8-58EA-02FE-FCD4-BB1368EA35C7}"/>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3200041904"/>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DAF05-856A-A684-681F-6896D05799D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5CFC843-E170-1535-154C-6B3E3B0A9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8DEE634-2582-7995-7A0B-02946F55A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334A78-AAFA-1292-59E0-D7DC62D9AF33}"/>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FD444B27-4D07-EAB8-B90E-5A48F127C2C8}"/>
              </a:ext>
            </a:extLst>
          </p:cNvPr>
          <p:cNvSpPr>
            <a:spLocks noGrp="1"/>
          </p:cNvSpPr>
          <p:nvPr>
            <p:ph type="ftr" sz="quarter" idx="11"/>
          </p:nvPr>
        </p:nvSpPr>
        <p:spPr/>
        <p:txBody>
          <a:bodyPr/>
          <a:lstStyle/>
          <a:p>
            <a:endParaRPr lang="pt-BR" dirty="0"/>
          </a:p>
        </p:txBody>
      </p:sp>
      <p:sp>
        <p:nvSpPr>
          <p:cNvPr id="10" name="Espaço Reservado para Número de Slide 5">
            <a:extLst>
              <a:ext uri="{FF2B5EF4-FFF2-40B4-BE49-F238E27FC236}">
                <a16:creationId xmlns:a16="http://schemas.microsoft.com/office/drawing/2014/main" id="{3DC42D1D-483E-A1F7-075F-56BB7725296C}"/>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122608908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A475A-DECF-7795-0C95-E532F426798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7704B31-7F01-E331-445E-757456308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A1DD8DC-BBD3-41F9-DB66-87EC3AC41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BD39A36-1E60-94EF-8ECD-07EDE4F019F3}"/>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88BE5F70-7CE8-4A46-7E69-2C85BB70981B}"/>
              </a:ext>
            </a:extLst>
          </p:cNvPr>
          <p:cNvSpPr>
            <a:spLocks noGrp="1"/>
          </p:cNvSpPr>
          <p:nvPr>
            <p:ph type="ftr" sz="quarter" idx="11"/>
          </p:nvPr>
        </p:nvSpPr>
        <p:spPr/>
        <p:txBody>
          <a:bodyPr/>
          <a:lstStyle/>
          <a:p>
            <a:endParaRPr lang="pt-BR" dirty="0"/>
          </a:p>
        </p:txBody>
      </p:sp>
      <p:sp>
        <p:nvSpPr>
          <p:cNvPr id="10" name="Espaço Reservado para Número de Slide 5">
            <a:extLst>
              <a:ext uri="{FF2B5EF4-FFF2-40B4-BE49-F238E27FC236}">
                <a16:creationId xmlns:a16="http://schemas.microsoft.com/office/drawing/2014/main" id="{B0F074D2-14DE-9922-E850-2B0B565F8341}"/>
              </a:ext>
            </a:extLst>
          </p:cNvPr>
          <p:cNvSpPr>
            <a:spLocks noGrp="1"/>
          </p:cNvSpPr>
          <p:nvPr>
            <p:ph type="sldNum" sz="quarter" idx="12"/>
          </p:nvPr>
        </p:nvSpPr>
        <p:spPr>
          <a:xfrm>
            <a:off x="8610600" y="6356350"/>
            <a:ext cx="2743200" cy="365125"/>
          </a:xfrm>
        </p:spPr>
        <p:txBody>
          <a:bodyPr/>
          <a:lstStyle>
            <a:lvl1pPr>
              <a:defRPr sz="1400" b="1" i="1">
                <a:solidFill>
                  <a:schemeClr val="accent5"/>
                </a:solidFill>
              </a:defRPr>
            </a:lvl1pPr>
          </a:lstStyle>
          <a:p>
            <a:fld id="{4588EB30-5E0C-42EF-B17C-A7694EE67370}" type="slidenum">
              <a:rPr lang="pt-BR" smtClean="0"/>
              <a:pPr/>
              <a:t>‹nº›</a:t>
            </a:fld>
            <a:endParaRPr lang="pt-BR" dirty="0"/>
          </a:p>
        </p:txBody>
      </p:sp>
    </p:spTree>
    <p:extLst>
      <p:ext uri="{BB962C8B-B14F-4D97-AF65-F5344CB8AC3E}">
        <p14:creationId xmlns:p14="http://schemas.microsoft.com/office/powerpoint/2010/main" val="3636373974"/>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1BBD2DD-E9B1-9F9B-715F-E06A25474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194685A5-F521-6233-4B1E-0F8CC0888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700A3285-561F-F4B6-B94D-DD0377DFA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a:extLst>
              <a:ext uri="{FF2B5EF4-FFF2-40B4-BE49-F238E27FC236}">
                <a16:creationId xmlns:a16="http://schemas.microsoft.com/office/drawing/2014/main" id="{36739E23-DA1B-EFFD-0578-3BBE834F4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4456C88-F8E2-4062-51CE-DFAF54BA3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8EB30-5E0C-42EF-B17C-A7694EE67370}" type="slidenum">
              <a:rPr lang="pt-BR" smtClean="0"/>
              <a:t>‹nº›</a:t>
            </a:fld>
            <a:endParaRPr lang="pt-BR" dirty="0"/>
          </a:p>
        </p:txBody>
      </p:sp>
    </p:spTree>
    <p:extLst>
      <p:ext uri="{BB962C8B-B14F-4D97-AF65-F5344CB8AC3E}">
        <p14:creationId xmlns:p14="http://schemas.microsoft.com/office/powerpoint/2010/main" val="261162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svg"/><Relationship Id="rId7" Type="http://schemas.openxmlformats.org/officeDocument/2006/relationships/hyperlink" Target="https://www.pexels.com/pt-br/video/um-grupo-de-pessoas-se-cumprimentando-como-introducao-para-uma-reuniao-de-negocios-3245396/"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pexels.com/pt-br/video/uma-mulher-olhando-graficos-em-um-smart-pad-em-uma-reuniao-de-negocios-3245638/" TargetMode="External"/><Relationship Id="rId4" Type="http://schemas.openxmlformats.org/officeDocument/2006/relationships/image" Target="../media/image22.jpg"/><Relationship Id="rId9" Type="http://schemas.openxmlformats.org/officeDocument/2006/relationships/hyperlink" Target="https://pxhere.com/pt/photo/156307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hyperlink" Target="https://ivleniessevillalanueva.blogspot.com/2011/01/segundo-trimestre-actividad-20-la.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s://www.bubblefootball.es/actividades-para-agencias-empresas/" TargetMode="Externa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1.svg"/><Relationship Id="rId7" Type="http://schemas.openxmlformats.org/officeDocument/2006/relationships/hyperlink" Target="https://www.pexels.com/pt-br/foto/pessoas-mulher-escritorio-sentado-3183169/"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pxhere.com/pt/photo/1573021" TargetMode="External"/><Relationship Id="rId4" Type="http://schemas.openxmlformats.org/officeDocument/2006/relationships/image" Target="../media/image27.jpg"/><Relationship Id="rId9" Type="http://schemas.openxmlformats.org/officeDocument/2006/relationships/hyperlink" Target="https://pxhere.com/pt/photo/14359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hyperlink" Target="https://elgeek.com/39641/consejos-para-una-buena-comunicacion-con-tus-clientes" TargetMode="External"/><Relationship Id="rId3" Type="http://schemas.openxmlformats.org/officeDocument/2006/relationships/image" Target="../media/image32.jpg"/><Relationship Id="rId7" Type="http://schemas.openxmlformats.org/officeDocument/2006/relationships/image" Target="../media/image34.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unica360.com/segmentacion-de-clientes-una-propuesta-de-clasificacion-i" TargetMode="External"/><Relationship Id="rId11" Type="http://schemas.openxmlformats.org/officeDocument/2006/relationships/image" Target="../media/image31.svg"/><Relationship Id="rId5" Type="http://schemas.openxmlformats.org/officeDocument/2006/relationships/image" Target="../media/image33.jpg"/><Relationship Id="rId10" Type="http://schemas.openxmlformats.org/officeDocument/2006/relationships/hyperlink" Target="https://pxhere.com/pt/photo/1431447" TargetMode="External"/><Relationship Id="rId4" Type="http://schemas.openxmlformats.org/officeDocument/2006/relationships/hyperlink" Target="https://www.josegalan.es/4-recomendaciones-para-hablar-con-clientes-acerca-de-marketing-digital/" TargetMode="External"/><Relationship Id="rId9" Type="http://schemas.openxmlformats.org/officeDocument/2006/relationships/image" Target="../media/image35.jpg"/></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31.svg"/><Relationship Id="rId7" Type="http://schemas.openxmlformats.org/officeDocument/2006/relationships/image" Target="../media/image40.svg"/><Relationship Id="rId12"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svg"/><Relationship Id="rId1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svg"/><Relationship Id="rId4" Type="http://schemas.openxmlformats.org/officeDocument/2006/relationships/image" Target="../media/image2.png"/><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riadzany.blogspot.com/2016/08/moroccan-tourism-update.html" TargetMode="External"/><Relationship Id="rId4" Type="http://schemas.openxmlformats.org/officeDocument/2006/relationships/image" Target="../media/image58.jpg"/></Relationships>
</file>

<file path=ppt/slides/_rels/slide25.xml.rels><?xml version="1.0" encoding="UTF-8" standalone="yes"?>
<Relationships xmlns="http://schemas.openxmlformats.org/package/2006/relationships"><Relationship Id="rId8" Type="http://schemas.openxmlformats.org/officeDocument/2006/relationships/hyperlink" Target="http://www.pixnio.com/de/landschaften/himmel/blauer-himmel-weisse-wolken-natur-himmel-wolken-sonne" TargetMode="External"/><Relationship Id="rId3" Type="http://schemas.openxmlformats.org/officeDocument/2006/relationships/image" Target="../media/image59.jpg"/><Relationship Id="rId7" Type="http://schemas.openxmlformats.org/officeDocument/2006/relationships/image" Target="../media/image6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xhere.com/es/photo/1112217" TargetMode="External"/><Relationship Id="rId11" Type="http://schemas.openxmlformats.org/officeDocument/2006/relationships/image" Target="../media/image63.svg"/><Relationship Id="rId5" Type="http://schemas.openxmlformats.org/officeDocument/2006/relationships/image" Target="../media/image60.jpg"/><Relationship Id="rId10" Type="http://schemas.openxmlformats.org/officeDocument/2006/relationships/hyperlink" Target="https://pixabay.com/pt/rio-montanha-paisagem-natureza-82974/" TargetMode="External"/><Relationship Id="rId4" Type="http://schemas.openxmlformats.org/officeDocument/2006/relationships/hyperlink" Target="https://satisfyingretirement.blogspot.com/2017/06/how-can-we-be-more-friendly-to.html" TargetMode="External"/><Relationship Id="rId9" Type="http://schemas.openxmlformats.org/officeDocument/2006/relationships/image" Target="../media/image62.jpg"/></Relationships>
</file>

<file path=ppt/slides/_rels/slide26.xml.rels><?xml version="1.0" encoding="UTF-8" standalone="yes"?>
<Relationships xmlns="http://schemas.openxmlformats.org/package/2006/relationships"><Relationship Id="rId3" Type="http://schemas.openxmlformats.org/officeDocument/2006/relationships/hyperlink" Target="http://www.pixnio.com/de/landschaften/himmel/blauer-himmel-weisse-wolken-natur-himmel-wolken-sonne" TargetMode="External"/><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4.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8.sv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image" Target="../media/image7.sv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6.svg"/><Relationship Id="rId5" Type="http://schemas.openxmlformats.org/officeDocument/2006/relationships/slide" Target="slide26.xml"/><Relationship Id="rId15" Type="http://schemas.openxmlformats.org/officeDocument/2006/relationships/image" Target="../media/image10.svg"/><Relationship Id="rId10" Type="http://schemas.openxmlformats.org/officeDocument/2006/relationships/image" Target="../media/image2.png"/><Relationship Id="rId4" Type="http://schemas.openxmlformats.org/officeDocument/2006/relationships/slide" Target="slide10.xml"/><Relationship Id="rId9" Type="http://schemas.openxmlformats.org/officeDocument/2006/relationships/slide" Target="slide7.xml"/><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tipo, nome da empresa&#10;&#10;Descrição gerada automaticamente">
            <a:extLst>
              <a:ext uri="{FF2B5EF4-FFF2-40B4-BE49-F238E27FC236}">
                <a16:creationId xmlns:a16="http://schemas.microsoft.com/office/drawing/2014/main" id="{400208CA-EA88-216F-6A3F-344A4578E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57"/>
            <a:ext cx="2957871" cy="1643262"/>
          </a:xfrm>
          <a:prstGeom prst="rect">
            <a:avLst/>
          </a:prstGeom>
        </p:spPr>
      </p:pic>
      <p:sp>
        <p:nvSpPr>
          <p:cNvPr id="8" name="Subtítulo 7">
            <a:extLst>
              <a:ext uri="{FF2B5EF4-FFF2-40B4-BE49-F238E27FC236}">
                <a16:creationId xmlns:a16="http://schemas.microsoft.com/office/drawing/2014/main" id="{DBDD56AF-5C1A-68E8-96D4-E1F8C4EFE609}"/>
              </a:ext>
            </a:extLst>
          </p:cNvPr>
          <p:cNvSpPr>
            <a:spLocks noGrp="1"/>
          </p:cNvSpPr>
          <p:nvPr>
            <p:ph type="subTitle" idx="1"/>
          </p:nvPr>
        </p:nvSpPr>
        <p:spPr>
          <a:xfrm>
            <a:off x="189191" y="6116638"/>
            <a:ext cx="4744995" cy="1655762"/>
          </a:xfrm>
        </p:spPr>
        <p:txBody>
          <a:bodyPr>
            <a:normAutofit/>
          </a:bodyPr>
          <a:lstStyle/>
          <a:p>
            <a:r>
              <a:rPr lang="pt-BR" sz="1600" dirty="0"/>
              <a:t>Adotado em Março de 2021 – atualizado em  2026</a:t>
            </a:r>
          </a:p>
          <a:p>
            <a:endParaRPr lang="pt-BR" sz="1600" dirty="0"/>
          </a:p>
        </p:txBody>
      </p:sp>
      <p:sp>
        <p:nvSpPr>
          <p:cNvPr id="5" name="Título 4">
            <a:extLst>
              <a:ext uri="{FF2B5EF4-FFF2-40B4-BE49-F238E27FC236}">
                <a16:creationId xmlns:a16="http://schemas.microsoft.com/office/drawing/2014/main" id="{701721CD-3297-7552-9175-244BA51C3330}"/>
              </a:ext>
            </a:extLst>
          </p:cNvPr>
          <p:cNvSpPr>
            <a:spLocks noGrp="1"/>
          </p:cNvSpPr>
          <p:nvPr>
            <p:ph type="ctrTitle"/>
          </p:nvPr>
        </p:nvSpPr>
        <p:spPr/>
        <p:txBody>
          <a:bodyPr>
            <a:normAutofit fontScale="90000"/>
          </a:bodyPr>
          <a:lstStyle/>
          <a:p>
            <a:r>
              <a:rPr lang="pt-BR" sz="6000" dirty="0"/>
              <a:t>CÓDIGO DE ÉTICA E CONDUTA</a:t>
            </a:r>
            <a:endParaRPr lang="pt-BR" dirty="0"/>
          </a:p>
        </p:txBody>
      </p:sp>
      <p:sp>
        <p:nvSpPr>
          <p:cNvPr id="19" name="Triângulo Retângulo 18">
            <a:extLst>
              <a:ext uri="{FF2B5EF4-FFF2-40B4-BE49-F238E27FC236}">
                <a16:creationId xmlns:a16="http://schemas.microsoft.com/office/drawing/2014/main" id="{9DD23957-1BED-66BB-12FD-D5A80D5784DE}"/>
              </a:ext>
            </a:extLst>
          </p:cNvPr>
          <p:cNvSpPr/>
          <p:nvPr/>
        </p:nvSpPr>
        <p:spPr>
          <a:xfrm>
            <a:off x="9127376" y="-99753"/>
            <a:ext cx="3377248" cy="6657516"/>
          </a:xfrm>
          <a:custGeom>
            <a:avLst/>
            <a:gdLst>
              <a:gd name="connsiteX0" fmla="*/ 0 w 3759634"/>
              <a:gd name="connsiteY0" fmla="*/ 6549450 h 6549450"/>
              <a:gd name="connsiteX1" fmla="*/ 0 w 3759634"/>
              <a:gd name="connsiteY1" fmla="*/ 0 h 6549450"/>
              <a:gd name="connsiteX2" fmla="*/ 3759634 w 3759634"/>
              <a:gd name="connsiteY2" fmla="*/ 6549450 h 6549450"/>
              <a:gd name="connsiteX3" fmla="*/ 0 w 3759634"/>
              <a:gd name="connsiteY3" fmla="*/ 6549450 h 6549450"/>
              <a:gd name="connsiteX0" fmla="*/ 0 w 6666807"/>
              <a:gd name="connsiteY0" fmla="*/ 6649203 h 6649203"/>
              <a:gd name="connsiteX1" fmla="*/ 6666807 w 6666807"/>
              <a:gd name="connsiteY1" fmla="*/ 0 h 6649203"/>
              <a:gd name="connsiteX2" fmla="*/ 3759634 w 6666807"/>
              <a:gd name="connsiteY2" fmla="*/ 6649203 h 6649203"/>
              <a:gd name="connsiteX3" fmla="*/ 0 w 6666807"/>
              <a:gd name="connsiteY3" fmla="*/ 6649203 h 6649203"/>
              <a:gd name="connsiteX0" fmla="*/ 0 w 6893532"/>
              <a:gd name="connsiteY0" fmla="*/ 6649203 h 6657515"/>
              <a:gd name="connsiteX1" fmla="*/ 6666807 w 6893532"/>
              <a:gd name="connsiteY1" fmla="*/ 0 h 6657515"/>
              <a:gd name="connsiteX2" fmla="*/ 6893532 w 6893532"/>
              <a:gd name="connsiteY2" fmla="*/ 6657515 h 6657515"/>
              <a:gd name="connsiteX3" fmla="*/ 0 w 6893532"/>
              <a:gd name="connsiteY3" fmla="*/ 6649203 h 6657515"/>
              <a:gd name="connsiteX0" fmla="*/ 0 w 3377248"/>
              <a:gd name="connsiteY0" fmla="*/ 6657516 h 6657516"/>
              <a:gd name="connsiteX1" fmla="*/ 3150523 w 3377248"/>
              <a:gd name="connsiteY1" fmla="*/ 0 h 6657516"/>
              <a:gd name="connsiteX2" fmla="*/ 3377248 w 3377248"/>
              <a:gd name="connsiteY2" fmla="*/ 6657515 h 6657516"/>
              <a:gd name="connsiteX3" fmla="*/ 0 w 3377248"/>
              <a:gd name="connsiteY3" fmla="*/ 6657516 h 6657516"/>
            </a:gdLst>
            <a:ahLst/>
            <a:cxnLst>
              <a:cxn ang="0">
                <a:pos x="connsiteX0" y="connsiteY0"/>
              </a:cxn>
              <a:cxn ang="0">
                <a:pos x="connsiteX1" y="connsiteY1"/>
              </a:cxn>
              <a:cxn ang="0">
                <a:pos x="connsiteX2" y="connsiteY2"/>
              </a:cxn>
              <a:cxn ang="0">
                <a:pos x="connsiteX3" y="connsiteY3"/>
              </a:cxn>
            </a:cxnLst>
            <a:rect l="l" t="t" r="r" b="b"/>
            <a:pathLst>
              <a:path w="3377248" h="6657516">
                <a:moveTo>
                  <a:pt x="0" y="6657516"/>
                </a:moveTo>
                <a:lnTo>
                  <a:pt x="3150523" y="0"/>
                </a:lnTo>
                <a:lnTo>
                  <a:pt x="3377248" y="6657515"/>
                </a:lnTo>
                <a:lnTo>
                  <a:pt x="0" y="6657516"/>
                </a:lnTo>
                <a:close/>
              </a:path>
            </a:pathLst>
          </a:cu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descr="Fundo preto com letras brancas&#10;&#10;Descrição gerada automaticamente com confiança média">
            <a:extLst>
              <a:ext uri="{FF2B5EF4-FFF2-40B4-BE49-F238E27FC236}">
                <a16:creationId xmlns:a16="http://schemas.microsoft.com/office/drawing/2014/main" id="{0945632F-C74B-2ADA-5A67-B21C216C8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678558">
            <a:off x="7844707" y="561939"/>
            <a:ext cx="4038325" cy="7417736"/>
          </a:xfrm>
          <a:prstGeom prst="rect">
            <a:avLst/>
          </a:prstGeom>
        </p:spPr>
      </p:pic>
      <p:pic>
        <p:nvPicPr>
          <p:cNvPr id="15" name="Imagem 14" descr="Homem com gravata azul&#10;&#10;Descrição gerada automaticamente com confiança média">
            <a:extLst>
              <a:ext uri="{FF2B5EF4-FFF2-40B4-BE49-F238E27FC236}">
                <a16:creationId xmlns:a16="http://schemas.microsoft.com/office/drawing/2014/main" id="{7B2F5D4E-6E3F-3D04-E859-FF476C03CBF5}"/>
              </a:ext>
            </a:extLst>
          </p:cNvPr>
          <p:cNvPicPr>
            <a:picLocks noChangeAspect="1"/>
          </p:cNvPicPr>
          <p:nvPr/>
        </p:nvPicPr>
        <p:blipFill rotWithShape="1">
          <a:blip r:embed="rId4">
            <a:extLst>
              <a:ext uri="{28A0092B-C50C-407E-A947-70E740481C1C}">
                <a14:useLocalDpi xmlns:a14="http://schemas.microsoft.com/office/drawing/2010/main" val="0"/>
              </a:ext>
            </a:extLst>
          </a:blip>
          <a:srcRect l="51653" t="-426" r="17534" b="426"/>
          <a:stretch/>
        </p:blipFill>
        <p:spPr>
          <a:xfrm>
            <a:off x="7693993" y="-46117"/>
            <a:ext cx="4563689" cy="6657516"/>
          </a:xfrm>
          <a:prstGeom prst="parallelogram">
            <a:avLst/>
          </a:prstGeom>
        </p:spPr>
      </p:pic>
    </p:spTree>
    <p:extLst>
      <p:ext uri="{BB962C8B-B14F-4D97-AF65-F5344CB8AC3E}">
        <p14:creationId xmlns:p14="http://schemas.microsoft.com/office/powerpoint/2010/main" val="100103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10</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829430" y="887658"/>
            <a:ext cx="5393361" cy="1325563"/>
          </a:xfrm>
        </p:spPr>
        <p:txBody>
          <a:bodyPr>
            <a:normAutofit/>
          </a:bodyPr>
          <a:lstStyle/>
          <a:p>
            <a:r>
              <a:rPr lang="pt-BR" sz="2000" dirty="0">
                <a:solidFill>
                  <a:schemeClr val="tx2"/>
                </a:solidFill>
              </a:rPr>
              <a:t>Como Aplicar o Código?</a:t>
            </a:r>
          </a:p>
        </p:txBody>
      </p:sp>
      <p:sp>
        <p:nvSpPr>
          <p:cNvPr id="7" name="Rectangle 5">
            <a:extLst>
              <a:ext uri="{FF2B5EF4-FFF2-40B4-BE49-F238E27FC236}">
                <a16:creationId xmlns:a16="http://schemas.microsoft.com/office/drawing/2014/main" id="{CE03D6CD-1D75-A2BE-4D81-23F7FBBE4559}"/>
              </a:ext>
            </a:extLst>
          </p:cNvPr>
          <p:cNvSpPr/>
          <p:nvPr/>
        </p:nvSpPr>
        <p:spPr>
          <a:xfrm>
            <a:off x="829430" y="1777908"/>
            <a:ext cx="4682529" cy="2846164"/>
          </a:xfrm>
          <a:prstGeom prst="rect">
            <a:avLst/>
          </a:prstGeom>
        </p:spPr>
        <p:txBody>
          <a:bodyPr wrap="square">
            <a:spAutoFit/>
          </a:bodyPr>
          <a:lstStyle/>
          <a:p>
            <a:pPr algn="just"/>
            <a:r>
              <a:rPr lang="pt-BR" sz="1100" b="1" dirty="0">
                <a:solidFill>
                  <a:schemeClr val="tx1"/>
                </a:solidFill>
              </a:rPr>
              <a:t>Expectativas</a:t>
            </a:r>
            <a:r>
              <a:rPr lang="pt-BR" sz="1100" dirty="0">
                <a:solidFill>
                  <a:schemeClr val="tx1"/>
                </a:solidFill>
              </a:rPr>
              <a:t>:</a:t>
            </a:r>
          </a:p>
          <a:p>
            <a:pPr algn="just"/>
            <a:endParaRPr lang="pt-BR" sz="1100" dirty="0"/>
          </a:p>
          <a:p>
            <a:pPr algn="just"/>
            <a:r>
              <a:rPr lang="pt-BR" sz="1100" dirty="0"/>
              <a:t>Todos na empresa, desde os diretores até colaboradores, devem seguir este Código de Ética e Conduta. Não há distinção desse código sendo aplicável igualmente a todos, não importando a posição ou o nível.</a:t>
            </a:r>
          </a:p>
          <a:p>
            <a:pPr algn="just"/>
            <a:endParaRPr lang="pt-BR" sz="1100" dirty="0"/>
          </a:p>
          <a:p>
            <a:pPr algn="just"/>
            <a:r>
              <a:rPr lang="pt-BR" sz="800" i="1" dirty="0"/>
              <a:t>Observação:  Não há nada neste Código de Ética e Conduta que estabeleça ou mesmo sugira um contrato ou promessa de contrato de emprego.</a:t>
            </a:r>
          </a:p>
          <a:p>
            <a:pPr algn="just">
              <a:lnSpc>
                <a:spcPct val="150000"/>
              </a:lnSpc>
            </a:pPr>
            <a:endParaRPr lang="pt-BR" sz="1100" dirty="0">
              <a:solidFill>
                <a:schemeClr val="tx1">
                  <a:lumMod val="50000"/>
                  <a:lumOff val="50000"/>
                </a:schemeClr>
              </a:solidFill>
            </a:endParaRPr>
          </a:p>
          <a:p>
            <a:pPr algn="just">
              <a:lnSpc>
                <a:spcPct val="150000"/>
              </a:lnSpc>
            </a:pPr>
            <a:r>
              <a:rPr lang="pt-BR" sz="1100" b="1" dirty="0">
                <a:solidFill>
                  <a:schemeClr val="tx1"/>
                </a:solidFill>
              </a:rPr>
              <a:t>Responsabilidades:</a:t>
            </a:r>
          </a:p>
          <a:p>
            <a:pPr algn="just">
              <a:lnSpc>
                <a:spcPct val="150000"/>
              </a:lnSpc>
            </a:pPr>
            <a:endParaRPr lang="pt-BR" sz="1100" b="1" dirty="0"/>
          </a:p>
          <a:p>
            <a:pPr algn="just">
              <a:lnSpc>
                <a:spcPct val="150000"/>
              </a:lnSpc>
            </a:pPr>
            <a:r>
              <a:rPr lang="pt-BR" sz="1100" dirty="0"/>
              <a:t>No decorrer da atividade em nossa empresa, devemos sempre fazer escolhas alinhadas com nossos valores e nosso Código de Ética e Conduta. Entre outras coisas, isso significa:</a:t>
            </a:r>
            <a:endParaRPr lang="pt-BR" sz="1100" b="1" dirty="0">
              <a:solidFill>
                <a:schemeClr val="tx1"/>
              </a:solidFill>
            </a:endParaRPr>
          </a:p>
        </p:txBody>
      </p:sp>
      <p:sp>
        <p:nvSpPr>
          <p:cNvPr id="3" name="Retângulo 2">
            <a:extLst>
              <a:ext uri="{FF2B5EF4-FFF2-40B4-BE49-F238E27FC236}">
                <a16:creationId xmlns:a16="http://schemas.microsoft.com/office/drawing/2014/main" id="{D6758B57-3FB5-DF20-C88C-470BC7324951}"/>
              </a:ext>
            </a:extLst>
          </p:cNvPr>
          <p:cNvSpPr/>
          <p:nvPr/>
        </p:nvSpPr>
        <p:spPr>
          <a:xfrm>
            <a:off x="6222792" y="2224135"/>
            <a:ext cx="5969208" cy="2399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sp>
        <p:nvSpPr>
          <p:cNvPr id="5" name="Rectangle 5">
            <a:extLst>
              <a:ext uri="{FF2B5EF4-FFF2-40B4-BE49-F238E27FC236}">
                <a16:creationId xmlns:a16="http://schemas.microsoft.com/office/drawing/2014/main" id="{361B122C-6DC3-3A8D-9683-ABF66EE6362E}"/>
              </a:ext>
            </a:extLst>
          </p:cNvPr>
          <p:cNvSpPr/>
          <p:nvPr/>
        </p:nvSpPr>
        <p:spPr>
          <a:xfrm>
            <a:off x="6449202" y="2998604"/>
            <a:ext cx="5380847" cy="1668918"/>
          </a:xfrm>
          <a:prstGeom prst="rect">
            <a:avLst/>
          </a:prstGeom>
        </p:spPr>
        <p:txBody>
          <a:bodyPr wrap="square">
            <a:spAutoFit/>
          </a:bodyPr>
          <a:lstStyle/>
          <a:p>
            <a:pPr algn="just">
              <a:lnSpc>
                <a:spcPct val="150000"/>
              </a:lnSpc>
            </a:pPr>
            <a:r>
              <a:rPr lang="pt-BR" sz="1100" b="1" dirty="0">
                <a:solidFill>
                  <a:schemeClr val="bg1"/>
                </a:solidFill>
              </a:rPr>
              <a:t>Isenção:</a:t>
            </a:r>
          </a:p>
          <a:p>
            <a:pPr algn="just">
              <a:lnSpc>
                <a:spcPct val="150000"/>
              </a:lnSpc>
            </a:pPr>
            <a:endParaRPr lang="pt-BR" sz="1100" dirty="0">
              <a:solidFill>
                <a:schemeClr val="bg1"/>
              </a:solidFill>
            </a:endParaRPr>
          </a:p>
          <a:p>
            <a:pPr algn="just"/>
            <a:r>
              <a:rPr lang="pt-BR" sz="1100" dirty="0">
                <a:solidFill>
                  <a:schemeClr val="bg1"/>
                </a:solidFill>
              </a:rPr>
              <a:t>Em geral, não há isenção a qualquer colaborador para a aplicação deste Código de Ética e Conduta.</a:t>
            </a:r>
          </a:p>
          <a:p>
            <a:pPr algn="just"/>
            <a:r>
              <a:rPr lang="pt-BR" sz="1100" dirty="0">
                <a:solidFill>
                  <a:schemeClr val="bg1"/>
                </a:solidFill>
              </a:rPr>
              <a:t>Entretanto, isenções de quaisquer cláusulas deste Código são raras e podem ser concedidas somente pelo Departamento de </a:t>
            </a:r>
            <a:r>
              <a:rPr lang="pt-BR" sz="1100" dirty="0" err="1">
                <a:solidFill>
                  <a:schemeClr val="bg1"/>
                </a:solidFill>
              </a:rPr>
              <a:t>Compliance</a:t>
            </a:r>
            <a:r>
              <a:rPr lang="pt-BR" sz="1100" dirty="0">
                <a:solidFill>
                  <a:schemeClr val="bg1"/>
                </a:solidFill>
              </a:rPr>
              <a:t>, após consulta ao Diretor e com o suporte do escritório Jurídico.</a:t>
            </a:r>
            <a:endParaRPr lang="pt-BR" sz="800" i="1" dirty="0">
              <a:solidFill>
                <a:schemeClr val="bg1"/>
              </a:solidFill>
            </a:endParaRPr>
          </a:p>
          <a:p>
            <a:pPr algn="just">
              <a:lnSpc>
                <a:spcPct val="150000"/>
              </a:lnSpc>
            </a:pPr>
            <a:endParaRPr lang="id-ID" sz="1100" dirty="0">
              <a:solidFill>
                <a:schemeClr val="bg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ítulo 22">
            <a:extLst>
              <a:ext uri="{FF2B5EF4-FFF2-40B4-BE49-F238E27FC236}">
                <a16:creationId xmlns:a16="http://schemas.microsoft.com/office/drawing/2014/main" id="{44C168F5-3CD4-9CC2-9E84-F3A9418BD615}"/>
              </a:ext>
            </a:extLst>
          </p:cNvPr>
          <p:cNvSpPr txBox="1">
            <a:spLocks/>
          </p:cNvSpPr>
          <p:nvPr/>
        </p:nvSpPr>
        <p:spPr>
          <a:xfrm>
            <a:off x="1132639" y="20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pt-BR" sz="3200" dirty="0"/>
              <a:t>Realizamos o que é Certo</a:t>
            </a:r>
            <a:endParaRPr lang="pt-BR" sz="3600" dirty="0"/>
          </a:p>
        </p:txBody>
      </p:sp>
      <p:pic>
        <p:nvPicPr>
          <p:cNvPr id="17" name="Gráfico 16" descr="Marca de seleção">
            <a:extLst>
              <a:ext uri="{FF2B5EF4-FFF2-40B4-BE49-F238E27FC236}">
                <a16:creationId xmlns:a16="http://schemas.microsoft.com/office/drawing/2014/main" id="{DC83D1C6-159E-F17F-E091-AC00F3AA5BE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05" y="414189"/>
            <a:ext cx="503534" cy="503534"/>
          </a:xfrm>
          <a:prstGeom prst="rect">
            <a:avLst/>
          </a:prstGeom>
        </p:spPr>
      </p:pic>
      <p:sp>
        <p:nvSpPr>
          <p:cNvPr id="25" name="CaixaDeTexto 24">
            <a:extLst>
              <a:ext uri="{FF2B5EF4-FFF2-40B4-BE49-F238E27FC236}">
                <a16:creationId xmlns:a16="http://schemas.microsoft.com/office/drawing/2014/main" id="{F8278FA4-02AE-5A9C-B77D-16BD71AD46CC}"/>
              </a:ext>
            </a:extLst>
          </p:cNvPr>
          <p:cNvSpPr txBox="1"/>
          <p:nvPr/>
        </p:nvSpPr>
        <p:spPr>
          <a:xfrm>
            <a:off x="313822" y="4775381"/>
            <a:ext cx="5198137" cy="1838196"/>
          </a:xfrm>
          <a:prstGeom prst="rect">
            <a:avLst/>
          </a:prstGeom>
          <a:noFill/>
        </p:spPr>
        <p:txBody>
          <a:bodyPr wrap="square">
            <a:spAutoFit/>
          </a:bodyPr>
          <a:lstStyle/>
          <a:p>
            <a:pPr lvl="1" algn="just">
              <a:lnSpc>
                <a:spcPct val="150000"/>
              </a:lnSpc>
            </a:pPr>
            <a:r>
              <a:rPr lang="pt-BR" sz="1100" dirty="0"/>
              <a:t>• Atender nossos alto padrões, conforme definido em nosso Código;</a:t>
            </a:r>
          </a:p>
          <a:p>
            <a:pPr lvl="1" algn="just">
              <a:lnSpc>
                <a:spcPct val="150000"/>
              </a:lnSpc>
            </a:pPr>
            <a:r>
              <a:rPr lang="pt-BR" sz="1100" dirty="0"/>
              <a:t>• Nunca comprometer nossos valores para atingir nossos objetivos;</a:t>
            </a:r>
          </a:p>
          <a:p>
            <a:pPr lvl="1" algn="just">
              <a:lnSpc>
                <a:spcPct val="150000"/>
              </a:lnSpc>
            </a:pPr>
            <a:r>
              <a:rPr lang="pt-BR" sz="1100" dirty="0"/>
              <a:t>• Aprender e seguir nosso Código, políticas e procedimentos, e todas as leis e regulamentos que se aplicam a nosso trabalho;</a:t>
            </a:r>
          </a:p>
          <a:p>
            <a:pPr lvl="1" algn="just">
              <a:lnSpc>
                <a:spcPct val="150000"/>
              </a:lnSpc>
            </a:pPr>
            <a:r>
              <a:rPr lang="pt-BR" sz="1100" dirty="0"/>
              <a:t>• Manifestar-se quando observamos ou suspeitamos que alguém não está seguindo o Código e buscar ajuda quando não estiver claro o que deve ser feito.</a:t>
            </a:r>
          </a:p>
        </p:txBody>
      </p:sp>
      <p:sp>
        <p:nvSpPr>
          <p:cNvPr id="26" name="CaixaDeTexto 25">
            <a:extLst>
              <a:ext uri="{FF2B5EF4-FFF2-40B4-BE49-F238E27FC236}">
                <a16:creationId xmlns:a16="http://schemas.microsoft.com/office/drawing/2014/main" id="{78C2E723-E797-CA78-F18C-13963E581B6C}"/>
              </a:ext>
            </a:extLst>
          </p:cNvPr>
          <p:cNvSpPr txBox="1"/>
          <p:nvPr/>
        </p:nvSpPr>
        <p:spPr>
          <a:xfrm>
            <a:off x="6449202" y="2437367"/>
            <a:ext cx="4415591" cy="430887"/>
          </a:xfrm>
          <a:prstGeom prst="rect">
            <a:avLst/>
          </a:prstGeom>
          <a:noFill/>
        </p:spPr>
        <p:txBody>
          <a:bodyPr wrap="square">
            <a:spAutoFit/>
          </a:bodyPr>
          <a:lstStyle/>
          <a:p>
            <a:pPr algn="just"/>
            <a:r>
              <a:rPr lang="pt-BR" sz="1100" dirty="0">
                <a:solidFill>
                  <a:schemeClr val="bg1"/>
                </a:solidFill>
              </a:rPr>
              <a:t>Em resumo, devemos sempre: fazer perguntas, comunicar preocupações e buscar por orientação.</a:t>
            </a:r>
          </a:p>
        </p:txBody>
      </p:sp>
    </p:spTree>
    <p:extLst>
      <p:ext uri="{BB962C8B-B14F-4D97-AF65-F5344CB8AC3E}">
        <p14:creationId xmlns:p14="http://schemas.microsoft.com/office/powerpoint/2010/main" val="2232910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11</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829430" y="899291"/>
            <a:ext cx="5393361" cy="1325563"/>
          </a:xfrm>
        </p:spPr>
        <p:txBody>
          <a:bodyPr>
            <a:normAutofit/>
          </a:bodyPr>
          <a:lstStyle/>
          <a:p>
            <a:r>
              <a:rPr lang="pt-BR" sz="1600" b="1" dirty="0">
                <a:solidFill>
                  <a:schemeClr val="tx1"/>
                </a:solidFill>
              </a:rPr>
              <a:t>Promovendo um Ambiente de Trabalho Respeitador</a:t>
            </a:r>
          </a:p>
        </p:txBody>
      </p:sp>
      <p:sp>
        <p:nvSpPr>
          <p:cNvPr id="7" name="Rectangle 5">
            <a:extLst>
              <a:ext uri="{FF2B5EF4-FFF2-40B4-BE49-F238E27FC236}">
                <a16:creationId xmlns:a16="http://schemas.microsoft.com/office/drawing/2014/main" id="{CE03D6CD-1D75-A2BE-4D81-23F7FBBE4559}"/>
              </a:ext>
            </a:extLst>
          </p:cNvPr>
          <p:cNvSpPr/>
          <p:nvPr/>
        </p:nvSpPr>
        <p:spPr>
          <a:xfrm>
            <a:off x="829430" y="1901973"/>
            <a:ext cx="4682529" cy="2846164"/>
          </a:xfrm>
          <a:prstGeom prst="rect">
            <a:avLst/>
          </a:prstGeom>
        </p:spPr>
        <p:txBody>
          <a:bodyPr wrap="square">
            <a:spAutoFit/>
          </a:bodyPr>
          <a:lstStyle/>
          <a:p>
            <a:pPr algn="just">
              <a:lnSpc>
                <a:spcPct val="150000"/>
              </a:lnSpc>
              <a:spcAft>
                <a:spcPts val="600"/>
              </a:spcAft>
            </a:pPr>
            <a:r>
              <a:rPr lang="pt-BR" sz="1100" dirty="0"/>
              <a:t>A empresa acredita e busca incansavelmente um ambiente de trabalho solidário, inclusivo e seguro. Por isso, todos são tratados com </a:t>
            </a:r>
            <a:r>
              <a:rPr lang="pt-BR" sz="1100" b="1" dirty="0"/>
              <a:t>dignidade e respeito</a:t>
            </a:r>
            <a:r>
              <a:rPr lang="pt-BR" sz="1100" dirty="0"/>
              <a:t>.</a:t>
            </a:r>
          </a:p>
          <a:p>
            <a:pPr algn="just">
              <a:lnSpc>
                <a:spcPct val="150000"/>
              </a:lnSpc>
              <a:spcAft>
                <a:spcPts val="600"/>
              </a:spcAft>
            </a:pPr>
            <a:r>
              <a:rPr lang="pt-BR" sz="1100" b="1" dirty="0"/>
              <a:t>Tratar todos com respeito</a:t>
            </a:r>
            <a:r>
              <a:rPr lang="pt-BR" sz="1100" dirty="0"/>
              <a:t> é um fator importante para o sucesso da empresa e de todos. Cada colaborador, independente do nível hierárquico, realiza um trabalho melhor quando se sente seguro e protegido, sabendo que suas ideias e talentos serão tratados com respeito.</a:t>
            </a:r>
          </a:p>
          <a:p>
            <a:pPr algn="just">
              <a:lnSpc>
                <a:spcPct val="150000"/>
              </a:lnSpc>
              <a:spcAft>
                <a:spcPts val="600"/>
              </a:spcAft>
            </a:pPr>
            <a:r>
              <a:rPr lang="pt-BR" sz="1100" dirty="0"/>
              <a:t>Por isso a </a:t>
            </a:r>
            <a:r>
              <a:rPr lang="pt-BR" sz="1100" b="1" dirty="0"/>
              <a:t>empresa nunca tolera discriminação, retaliação, </a:t>
            </a:r>
            <a:r>
              <a:rPr lang="pt-BR" sz="1100" b="1" i="1" dirty="0"/>
              <a:t>bullying</a:t>
            </a:r>
            <a:r>
              <a:rPr lang="pt-BR" sz="1100" b="1" dirty="0"/>
              <a:t> ou qualquer conduta violenta no trabalho. </a:t>
            </a:r>
          </a:p>
        </p:txBody>
      </p:sp>
      <p:sp>
        <p:nvSpPr>
          <p:cNvPr id="3" name="Retângulo 2">
            <a:extLst>
              <a:ext uri="{FF2B5EF4-FFF2-40B4-BE49-F238E27FC236}">
                <a16:creationId xmlns:a16="http://schemas.microsoft.com/office/drawing/2014/main" id="{D6758B57-3FB5-DF20-C88C-470BC7324951}"/>
              </a:ext>
            </a:extLst>
          </p:cNvPr>
          <p:cNvSpPr/>
          <p:nvPr/>
        </p:nvSpPr>
        <p:spPr>
          <a:xfrm>
            <a:off x="6222792" y="2855911"/>
            <a:ext cx="5969208" cy="135223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sp>
        <p:nvSpPr>
          <p:cNvPr id="5" name="Rectangle 5">
            <a:extLst>
              <a:ext uri="{FF2B5EF4-FFF2-40B4-BE49-F238E27FC236}">
                <a16:creationId xmlns:a16="http://schemas.microsoft.com/office/drawing/2014/main" id="{361B122C-6DC3-3A8D-9683-ABF66EE6362E}"/>
              </a:ext>
            </a:extLst>
          </p:cNvPr>
          <p:cNvSpPr/>
          <p:nvPr/>
        </p:nvSpPr>
        <p:spPr>
          <a:xfrm>
            <a:off x="6390439" y="2988795"/>
            <a:ext cx="5380847" cy="1299587"/>
          </a:xfrm>
          <a:prstGeom prst="rect">
            <a:avLst/>
          </a:prstGeom>
        </p:spPr>
        <p:txBody>
          <a:bodyPr wrap="square">
            <a:spAutoFit/>
          </a:bodyPr>
          <a:lstStyle/>
          <a:p>
            <a:pPr>
              <a:lnSpc>
                <a:spcPct val="150000"/>
              </a:lnSpc>
              <a:spcAft>
                <a:spcPts val="600"/>
              </a:spcAft>
            </a:pPr>
            <a:r>
              <a:rPr lang="pt-BR" sz="1200" b="1" dirty="0">
                <a:solidFill>
                  <a:schemeClr val="bg1"/>
                </a:solidFill>
              </a:rPr>
              <a:t>Não faça o errado!!</a:t>
            </a:r>
          </a:p>
          <a:p>
            <a:pPr marL="628650" lvl="1" indent="-171450">
              <a:lnSpc>
                <a:spcPct val="150000"/>
              </a:lnSpc>
              <a:spcAft>
                <a:spcPts val="600"/>
              </a:spcAft>
              <a:buFont typeface="Wingdings" panose="05000000000000000000" pitchFamily="2" charset="2"/>
              <a:buChar char="Ø"/>
            </a:pPr>
            <a:r>
              <a:rPr lang="pt-BR" sz="1200" dirty="0">
                <a:solidFill>
                  <a:schemeClr val="bg1"/>
                </a:solidFill>
              </a:rPr>
              <a:t>Não fale, nem comente ou faça qualquer coisa que possa ser considerado como um ofensa ou uma atitude degradante.</a:t>
            </a:r>
          </a:p>
          <a:p>
            <a:pPr algn="just">
              <a:lnSpc>
                <a:spcPct val="150000"/>
              </a:lnSpc>
            </a:pPr>
            <a:endParaRPr lang="id-ID" sz="1100" dirty="0">
              <a:solidFill>
                <a:schemeClr val="bg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15" name="Título 22">
            <a:extLst>
              <a:ext uri="{FF2B5EF4-FFF2-40B4-BE49-F238E27FC236}">
                <a16:creationId xmlns:a16="http://schemas.microsoft.com/office/drawing/2014/main" id="{44C168F5-3CD4-9CC2-9E84-F3A9418BD615}"/>
              </a:ext>
            </a:extLst>
          </p:cNvPr>
          <p:cNvSpPr txBox="1">
            <a:spLocks/>
          </p:cNvSpPr>
          <p:nvPr/>
        </p:nvSpPr>
        <p:spPr>
          <a:xfrm>
            <a:off x="1132639" y="20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pt-BR" sz="3200" dirty="0"/>
              <a:t>Nossas Pessoas</a:t>
            </a:r>
            <a:endParaRPr lang="pt-BR" sz="4000" dirty="0"/>
          </a:p>
        </p:txBody>
      </p:sp>
      <p:pic>
        <p:nvPicPr>
          <p:cNvPr id="14" name="Gráfico 13" descr="Sucesso do grupo">
            <a:extLst>
              <a:ext uri="{FF2B5EF4-FFF2-40B4-BE49-F238E27FC236}">
                <a16:creationId xmlns:a16="http://schemas.microsoft.com/office/drawing/2014/main" id="{3FF36645-1C35-0E9D-0064-6F4908654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761" y="306783"/>
            <a:ext cx="684000" cy="684000"/>
          </a:xfrm>
          <a:prstGeom prst="rect">
            <a:avLst/>
          </a:prstGeom>
        </p:spPr>
      </p:pic>
      <p:sp>
        <p:nvSpPr>
          <p:cNvPr id="18" name="Retângulo 17">
            <a:extLst>
              <a:ext uri="{FF2B5EF4-FFF2-40B4-BE49-F238E27FC236}">
                <a16:creationId xmlns:a16="http://schemas.microsoft.com/office/drawing/2014/main" id="{109DC1C0-CA5C-3C1C-621F-214216B012F5}"/>
              </a:ext>
            </a:extLst>
          </p:cNvPr>
          <p:cNvSpPr/>
          <p:nvPr/>
        </p:nvSpPr>
        <p:spPr>
          <a:xfrm>
            <a:off x="6222791" y="899292"/>
            <a:ext cx="5969208" cy="16159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sp>
        <p:nvSpPr>
          <p:cNvPr id="19" name="Rectangle 5">
            <a:extLst>
              <a:ext uri="{FF2B5EF4-FFF2-40B4-BE49-F238E27FC236}">
                <a16:creationId xmlns:a16="http://schemas.microsoft.com/office/drawing/2014/main" id="{9B6A3747-C486-EA8D-C054-B9653DA3BA53}"/>
              </a:ext>
            </a:extLst>
          </p:cNvPr>
          <p:cNvSpPr/>
          <p:nvPr/>
        </p:nvSpPr>
        <p:spPr>
          <a:xfrm>
            <a:off x="6453459" y="980939"/>
            <a:ext cx="5380847" cy="1668918"/>
          </a:xfrm>
          <a:prstGeom prst="rect">
            <a:avLst/>
          </a:prstGeom>
        </p:spPr>
        <p:txBody>
          <a:bodyPr wrap="square">
            <a:spAutoFit/>
          </a:bodyPr>
          <a:lstStyle/>
          <a:p>
            <a:pPr>
              <a:lnSpc>
                <a:spcPct val="150000"/>
              </a:lnSpc>
              <a:spcAft>
                <a:spcPts val="600"/>
              </a:spcAft>
            </a:pPr>
            <a:r>
              <a:rPr lang="pt-BR" sz="1200" b="1" dirty="0">
                <a:solidFill>
                  <a:schemeClr val="bg1"/>
                </a:solidFill>
              </a:rPr>
              <a:t>Faça o certo!!</a:t>
            </a:r>
          </a:p>
          <a:p>
            <a:pPr marL="628650" lvl="1" indent="-171450">
              <a:lnSpc>
                <a:spcPct val="150000"/>
              </a:lnSpc>
              <a:spcAft>
                <a:spcPts val="600"/>
              </a:spcAft>
              <a:buFont typeface="Wingdings" panose="05000000000000000000" pitchFamily="2" charset="2"/>
              <a:buChar char="Ø"/>
            </a:pPr>
            <a:r>
              <a:rPr lang="pt-BR" sz="1200" dirty="0">
                <a:solidFill>
                  <a:schemeClr val="bg1"/>
                </a:solidFill>
              </a:rPr>
              <a:t>Trate uns aos outros com dignidade e respeito;</a:t>
            </a:r>
          </a:p>
          <a:p>
            <a:pPr marL="628650" lvl="1" indent="-171450">
              <a:lnSpc>
                <a:spcPct val="150000"/>
              </a:lnSpc>
              <a:spcAft>
                <a:spcPts val="600"/>
              </a:spcAft>
              <a:buFont typeface="Wingdings" panose="05000000000000000000" pitchFamily="2" charset="2"/>
              <a:buChar char="Ø"/>
            </a:pPr>
            <a:r>
              <a:rPr lang="pt-BR" sz="1200" dirty="0">
                <a:solidFill>
                  <a:schemeClr val="bg1"/>
                </a:solidFill>
              </a:rPr>
              <a:t>Manifeste-se quando ver alguém sendo assediado ou ameaçado de alguma maneira.</a:t>
            </a:r>
          </a:p>
          <a:p>
            <a:pPr algn="just">
              <a:lnSpc>
                <a:spcPct val="150000"/>
              </a:lnSpc>
            </a:pPr>
            <a:endParaRPr lang="id-ID" sz="1100" dirty="0">
              <a:solidFill>
                <a:schemeClr val="bg1"/>
              </a:solidFill>
            </a:endParaRPr>
          </a:p>
        </p:txBody>
      </p:sp>
      <p:grpSp>
        <p:nvGrpSpPr>
          <p:cNvPr id="21" name="Agrupar 20">
            <a:extLst>
              <a:ext uri="{FF2B5EF4-FFF2-40B4-BE49-F238E27FC236}">
                <a16:creationId xmlns:a16="http://schemas.microsoft.com/office/drawing/2014/main" id="{CD77F798-40FF-A003-BE66-0277EBE1A10B}"/>
              </a:ext>
            </a:extLst>
          </p:cNvPr>
          <p:cNvGrpSpPr/>
          <p:nvPr/>
        </p:nvGrpSpPr>
        <p:grpSpPr>
          <a:xfrm>
            <a:off x="7220108" y="4587855"/>
            <a:ext cx="3974573" cy="1209358"/>
            <a:chOff x="7900574" y="4106487"/>
            <a:chExt cx="3482295" cy="1059571"/>
          </a:xfrm>
        </p:grpSpPr>
        <p:pic>
          <p:nvPicPr>
            <p:cNvPr id="22" name="Imagem 21">
              <a:extLst>
                <a:ext uri="{FF2B5EF4-FFF2-40B4-BE49-F238E27FC236}">
                  <a16:creationId xmlns:a16="http://schemas.microsoft.com/office/drawing/2014/main" id="{DA3C761E-4869-4D75-BFF3-0729B129E3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901" r="21901"/>
            <a:stretch/>
          </p:blipFill>
          <p:spPr>
            <a:xfrm>
              <a:off x="7900574" y="4106487"/>
              <a:ext cx="1058579" cy="1059571"/>
            </a:xfrm>
            <a:prstGeom prst="rect">
              <a:avLst/>
            </a:prstGeom>
          </p:spPr>
        </p:pic>
        <p:pic>
          <p:nvPicPr>
            <p:cNvPr id="27" name="Imagem 26">
              <a:extLst>
                <a:ext uri="{FF2B5EF4-FFF2-40B4-BE49-F238E27FC236}">
                  <a16:creationId xmlns:a16="http://schemas.microsoft.com/office/drawing/2014/main" id="{2296D992-0DB0-209B-A93B-ECA92A91DDF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1901" r="21901"/>
            <a:stretch/>
          </p:blipFill>
          <p:spPr>
            <a:xfrm>
              <a:off x="9112432" y="4106487"/>
              <a:ext cx="1058579" cy="1059571"/>
            </a:xfrm>
            <a:prstGeom prst="rect">
              <a:avLst/>
            </a:prstGeom>
          </p:spPr>
        </p:pic>
        <p:pic>
          <p:nvPicPr>
            <p:cNvPr id="28" name="Imagem 27">
              <a:extLst>
                <a:ext uri="{FF2B5EF4-FFF2-40B4-BE49-F238E27FC236}">
                  <a16:creationId xmlns:a16="http://schemas.microsoft.com/office/drawing/2014/main" id="{45DB1CB9-E5C0-E7E6-D2E1-082EE715B03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6656" r="16656"/>
            <a:stretch/>
          </p:blipFill>
          <p:spPr>
            <a:xfrm>
              <a:off x="10324290" y="4106487"/>
              <a:ext cx="1058579" cy="1059571"/>
            </a:xfrm>
            <a:prstGeom prst="rect">
              <a:avLst/>
            </a:prstGeom>
          </p:spPr>
        </p:pic>
      </p:grpSp>
      <p:sp>
        <p:nvSpPr>
          <p:cNvPr id="29" name="Retângulo 28">
            <a:extLst>
              <a:ext uri="{FF2B5EF4-FFF2-40B4-BE49-F238E27FC236}">
                <a16:creationId xmlns:a16="http://schemas.microsoft.com/office/drawing/2014/main" id="{ECEF133A-4AB9-BBAF-7968-BA072154603D}"/>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547453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12</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829430" y="899291"/>
            <a:ext cx="5393361" cy="1325563"/>
          </a:xfrm>
        </p:spPr>
        <p:txBody>
          <a:bodyPr>
            <a:normAutofit/>
          </a:bodyPr>
          <a:lstStyle/>
          <a:p>
            <a:r>
              <a:rPr lang="pt-BR" sz="1600" b="1" dirty="0">
                <a:solidFill>
                  <a:schemeClr val="tx1"/>
                </a:solidFill>
              </a:rPr>
              <a:t>Promovendo um Ambiente de Trabalho Respeitador</a:t>
            </a:r>
          </a:p>
        </p:txBody>
      </p:sp>
      <p:sp>
        <p:nvSpPr>
          <p:cNvPr id="7" name="Rectangle 5">
            <a:extLst>
              <a:ext uri="{FF2B5EF4-FFF2-40B4-BE49-F238E27FC236}">
                <a16:creationId xmlns:a16="http://schemas.microsoft.com/office/drawing/2014/main" id="{CE03D6CD-1D75-A2BE-4D81-23F7FBBE4559}"/>
              </a:ext>
            </a:extLst>
          </p:cNvPr>
          <p:cNvSpPr/>
          <p:nvPr/>
        </p:nvSpPr>
        <p:spPr>
          <a:xfrm>
            <a:off x="829430" y="1901973"/>
            <a:ext cx="4682529" cy="4931350"/>
          </a:xfrm>
          <a:prstGeom prst="rect">
            <a:avLst/>
          </a:prstGeom>
        </p:spPr>
        <p:txBody>
          <a:bodyPr wrap="square">
            <a:spAutoFit/>
          </a:bodyPr>
          <a:lstStyle/>
          <a:p>
            <a:pPr algn="just">
              <a:lnSpc>
                <a:spcPct val="150000"/>
              </a:lnSpc>
            </a:pPr>
            <a:r>
              <a:rPr lang="pt-BR" sz="1200" b="1" dirty="0"/>
              <a:t>Apoio à Diversidade e Inclusão</a:t>
            </a:r>
          </a:p>
          <a:p>
            <a:pPr algn="just">
              <a:lnSpc>
                <a:spcPct val="150000"/>
              </a:lnSpc>
            </a:pPr>
            <a:r>
              <a:rPr lang="pt-BR" sz="1100" dirty="0"/>
              <a:t>Atendemos melhor os nossos clientes quando </a:t>
            </a:r>
            <a:r>
              <a:rPr lang="pt-BR" sz="1100" b="1" dirty="0"/>
              <a:t>buscamos e ouvimos uma maior diversidade de ideias e opiniões</a:t>
            </a:r>
            <a:r>
              <a:rPr lang="pt-BR" sz="1100" dirty="0"/>
              <a:t>, seja ao recrutar, contratar e manter talentos com as mais diversas formações, ao </a:t>
            </a:r>
            <a:r>
              <a:rPr lang="pt-BR" sz="1100" b="1" dirty="0"/>
              <a:t>procurar constantemente por diferentes pontos de vida </a:t>
            </a:r>
            <a:r>
              <a:rPr lang="pt-BR" sz="1100" dirty="0"/>
              <a:t>ouvindo-os com cortesia e respeito e ao permitir que </a:t>
            </a:r>
            <a:r>
              <a:rPr lang="pt-BR" sz="1100" b="1" dirty="0"/>
              <a:t>todos se manifestem quando entende que suas visões ou as de outro estão sendo desrespeitadas</a:t>
            </a:r>
            <a:r>
              <a:rPr lang="pt-BR" sz="1100" dirty="0"/>
              <a:t>.</a:t>
            </a:r>
          </a:p>
          <a:p>
            <a:pPr algn="just">
              <a:lnSpc>
                <a:spcPct val="150000"/>
              </a:lnSpc>
            </a:pPr>
            <a:endParaRPr lang="pt-BR" sz="1100" dirty="0"/>
          </a:p>
          <a:p>
            <a:pPr algn="just">
              <a:lnSpc>
                <a:spcPct val="150000"/>
              </a:lnSpc>
            </a:pPr>
            <a:r>
              <a:rPr lang="pt-BR" sz="1200" b="1" dirty="0"/>
              <a:t>Somos Contrários a Discriminação</a:t>
            </a:r>
          </a:p>
          <a:p>
            <a:pPr algn="just">
              <a:lnSpc>
                <a:spcPct val="150000"/>
              </a:lnSpc>
            </a:pPr>
            <a:r>
              <a:rPr lang="pt-BR" sz="1100" dirty="0"/>
              <a:t>Ao não limitar cada um, teremos um sucesso maior</a:t>
            </a:r>
            <a:r>
              <a:rPr lang="pt-BR" sz="1100" b="1" dirty="0"/>
              <a:t>. Por isso tratamos cada um com justiça e concentrando nas habilidades e experiências que agregam para a empresa</a:t>
            </a:r>
            <a:r>
              <a:rPr lang="pt-BR" sz="1100" dirty="0"/>
              <a:t>, usando somente o mérito e o desempenho para tomar qualquer decisão, seja sobre contratação, promoção, disciplina ou treinamento.</a:t>
            </a:r>
          </a:p>
          <a:p>
            <a:pPr algn="just">
              <a:lnSpc>
                <a:spcPct val="150000"/>
              </a:lnSpc>
            </a:pPr>
            <a:r>
              <a:rPr lang="pt-BR" sz="1100" b="1" dirty="0"/>
              <a:t>Não discriminamos qualquer um com relação as “características protegidas” </a:t>
            </a:r>
            <a:r>
              <a:rPr lang="pt-BR" sz="1100" dirty="0"/>
              <a:t>tais como raça, sexo, cor, nacionalidade, idade, gravidez, ascendência, deficiência mental ou física, religião, identidade de gênero, estado civil, orientação sexual entre outras.</a:t>
            </a:r>
          </a:p>
          <a:p>
            <a:pPr algn="just">
              <a:lnSpc>
                <a:spcPct val="150000"/>
              </a:lnSpc>
            </a:pPr>
            <a:endParaRPr lang="pt-BR" sz="1100"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ítulo 22">
            <a:extLst>
              <a:ext uri="{FF2B5EF4-FFF2-40B4-BE49-F238E27FC236}">
                <a16:creationId xmlns:a16="http://schemas.microsoft.com/office/drawing/2014/main" id="{44C168F5-3CD4-9CC2-9E84-F3A9418BD615}"/>
              </a:ext>
            </a:extLst>
          </p:cNvPr>
          <p:cNvSpPr txBox="1">
            <a:spLocks/>
          </p:cNvSpPr>
          <p:nvPr/>
        </p:nvSpPr>
        <p:spPr>
          <a:xfrm>
            <a:off x="1132639" y="20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pt-BR" sz="3200" dirty="0"/>
              <a:t>Nossas Pessoas</a:t>
            </a:r>
            <a:endParaRPr lang="pt-BR" sz="4000" dirty="0"/>
          </a:p>
        </p:txBody>
      </p:sp>
      <p:pic>
        <p:nvPicPr>
          <p:cNvPr id="14" name="Gráfico 13" descr="Sucesso do grupo">
            <a:extLst>
              <a:ext uri="{FF2B5EF4-FFF2-40B4-BE49-F238E27FC236}">
                <a16:creationId xmlns:a16="http://schemas.microsoft.com/office/drawing/2014/main" id="{3FF36645-1C35-0E9D-0064-6F4908654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761" y="306783"/>
            <a:ext cx="684000" cy="684000"/>
          </a:xfrm>
          <a:prstGeom prst="rect">
            <a:avLst/>
          </a:prstGeom>
        </p:spPr>
      </p:pic>
      <p:sp>
        <p:nvSpPr>
          <p:cNvPr id="20" name="CaixaDeTexto 19">
            <a:extLst>
              <a:ext uri="{FF2B5EF4-FFF2-40B4-BE49-F238E27FC236}">
                <a16:creationId xmlns:a16="http://schemas.microsoft.com/office/drawing/2014/main" id="{E037A9C9-9ECC-AC46-9AFA-17EDABA9D6D6}"/>
              </a:ext>
            </a:extLst>
          </p:cNvPr>
          <p:cNvSpPr txBox="1"/>
          <p:nvPr/>
        </p:nvSpPr>
        <p:spPr>
          <a:xfrm>
            <a:off x="6526000" y="398648"/>
            <a:ext cx="5163449" cy="1861279"/>
          </a:xfrm>
          <a:prstGeom prst="rect">
            <a:avLst/>
          </a:prstGeom>
          <a:noFill/>
        </p:spPr>
        <p:txBody>
          <a:bodyPr wrap="square">
            <a:spAutoFit/>
          </a:bodyPr>
          <a:lstStyle/>
          <a:p>
            <a:pPr algn="just">
              <a:lnSpc>
                <a:spcPct val="150000"/>
              </a:lnSpc>
            </a:pPr>
            <a:r>
              <a:rPr lang="pt-BR" sz="1200" b="1" dirty="0"/>
              <a:t>Prevenção ao Assédio</a:t>
            </a:r>
          </a:p>
          <a:p>
            <a:pPr algn="just">
              <a:lnSpc>
                <a:spcPct val="150000"/>
              </a:lnSpc>
            </a:pPr>
            <a:r>
              <a:rPr lang="pt-BR" sz="1100" b="1" dirty="0"/>
              <a:t>Não é aceitável nem tolerável.</a:t>
            </a:r>
          </a:p>
          <a:p>
            <a:pPr algn="just">
              <a:lnSpc>
                <a:spcPct val="150000"/>
              </a:lnSpc>
            </a:pPr>
            <a:r>
              <a:rPr lang="pt-BR" sz="1100" dirty="0"/>
              <a:t>Seja ele feito através de forma verbal ou física, a </a:t>
            </a:r>
            <a:r>
              <a:rPr lang="pt-BR" sz="1100" b="1" dirty="0"/>
              <a:t>empresa não aceita tal atitude importuna</a:t>
            </a:r>
            <a:r>
              <a:rPr lang="pt-BR" sz="1100" dirty="0"/>
              <a:t>, baseada em uma “característica protegida”. Tal atitude também pode incluir uma conduta de natureza sexual. O comportamento é de um tipo que apresenta hostilidade ou envergonha pessoas com base em uma “característica protegida”, o que não é aceitável.</a:t>
            </a:r>
          </a:p>
        </p:txBody>
      </p:sp>
      <p:pic>
        <p:nvPicPr>
          <p:cNvPr id="25" name="Imagem 24">
            <a:extLst>
              <a:ext uri="{FF2B5EF4-FFF2-40B4-BE49-F238E27FC236}">
                <a16:creationId xmlns:a16="http://schemas.microsoft.com/office/drawing/2014/main" id="{64BDE986-969C-51AD-F304-A82F196B7A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4189" r="34189"/>
          <a:stretch/>
        </p:blipFill>
        <p:spPr>
          <a:xfrm>
            <a:off x="6680043" y="2729827"/>
            <a:ext cx="2116149" cy="3156623"/>
          </a:xfrm>
          <a:prstGeom prst="roundRect">
            <a:avLst/>
          </a:prstGeom>
        </p:spPr>
      </p:pic>
      <p:pic>
        <p:nvPicPr>
          <p:cNvPr id="26" name="Imagem 25">
            <a:extLst>
              <a:ext uri="{FF2B5EF4-FFF2-40B4-BE49-F238E27FC236}">
                <a16:creationId xmlns:a16="http://schemas.microsoft.com/office/drawing/2014/main" id="{2863A3AF-461B-8FFA-026B-D7C872A1866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1316" r="21316"/>
          <a:stretch/>
        </p:blipFill>
        <p:spPr>
          <a:xfrm>
            <a:off x="9107724" y="3019762"/>
            <a:ext cx="2116149" cy="3156623"/>
          </a:xfrm>
          <a:prstGeom prst="roundRect">
            <a:avLst/>
          </a:prstGeom>
        </p:spPr>
      </p:pic>
    </p:spTree>
    <p:extLst>
      <p:ext uri="{BB962C8B-B14F-4D97-AF65-F5344CB8AC3E}">
        <p14:creationId xmlns:p14="http://schemas.microsoft.com/office/powerpoint/2010/main" val="2540314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13</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829430" y="899291"/>
            <a:ext cx="5393361" cy="1325563"/>
          </a:xfrm>
        </p:spPr>
        <p:txBody>
          <a:bodyPr>
            <a:normAutofit/>
          </a:bodyPr>
          <a:lstStyle/>
          <a:p>
            <a:r>
              <a:rPr lang="pt-BR" sz="1600" b="1" dirty="0">
                <a:solidFill>
                  <a:schemeClr val="tx1"/>
                </a:solidFill>
              </a:rPr>
              <a:t>Seguimos as Leis Trabalhistas</a:t>
            </a:r>
          </a:p>
        </p:txBody>
      </p:sp>
      <p:sp>
        <p:nvSpPr>
          <p:cNvPr id="7" name="Rectangle 5">
            <a:extLst>
              <a:ext uri="{FF2B5EF4-FFF2-40B4-BE49-F238E27FC236}">
                <a16:creationId xmlns:a16="http://schemas.microsoft.com/office/drawing/2014/main" id="{CE03D6CD-1D75-A2BE-4D81-23F7FBBE4559}"/>
              </a:ext>
            </a:extLst>
          </p:cNvPr>
          <p:cNvSpPr/>
          <p:nvPr/>
        </p:nvSpPr>
        <p:spPr>
          <a:xfrm>
            <a:off x="829430" y="1901973"/>
            <a:ext cx="7981195" cy="2130583"/>
          </a:xfrm>
          <a:prstGeom prst="rect">
            <a:avLst/>
          </a:prstGeom>
        </p:spPr>
        <p:txBody>
          <a:bodyPr wrap="square">
            <a:spAutoFit/>
          </a:bodyPr>
          <a:lstStyle/>
          <a:p>
            <a:pPr algn="just">
              <a:lnSpc>
                <a:spcPct val="150000"/>
              </a:lnSpc>
              <a:spcAft>
                <a:spcPts val="600"/>
              </a:spcAft>
            </a:pPr>
            <a:r>
              <a:rPr lang="pt-BR" sz="1200" dirty="0"/>
              <a:t>Em nossa empresa respeitamos a todos e acreditamos que ao seguir as leis que tangem o trabalho e emprego suportamos o crescimento de cada colaborador e da empresa como um todo. Por isso </a:t>
            </a:r>
            <a:r>
              <a:rPr lang="pt-BR" sz="1200" b="1" dirty="0"/>
              <a:t>buscamos constantemente estar em conformidade com as legislações trabalhistas </a:t>
            </a:r>
            <a:r>
              <a:rPr lang="pt-BR" sz="1200" dirty="0"/>
              <a:t>visando total proteção ao colaborador e a empresa, criando um local seguro e justo para trabalhar.</a:t>
            </a:r>
          </a:p>
          <a:p>
            <a:pPr algn="just">
              <a:lnSpc>
                <a:spcPct val="150000"/>
              </a:lnSpc>
              <a:spcAft>
                <a:spcPts val="600"/>
              </a:spcAft>
            </a:pPr>
            <a:r>
              <a:rPr lang="pt-BR" sz="1200" b="1" dirty="0"/>
              <a:t>Uma vez que as pessoas são tratadas com justiça e com respeito, elas se sentem mais realizadas, motivadas e fazem um trabalho melhor.</a:t>
            </a:r>
          </a:p>
          <a:p>
            <a:pPr algn="just">
              <a:lnSpc>
                <a:spcPct val="150000"/>
              </a:lnSpc>
            </a:pPr>
            <a:endParaRPr lang="pt-BR" sz="1100"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15" name="Título 22">
            <a:extLst>
              <a:ext uri="{FF2B5EF4-FFF2-40B4-BE49-F238E27FC236}">
                <a16:creationId xmlns:a16="http://schemas.microsoft.com/office/drawing/2014/main" id="{44C168F5-3CD4-9CC2-9E84-F3A9418BD615}"/>
              </a:ext>
            </a:extLst>
          </p:cNvPr>
          <p:cNvSpPr txBox="1">
            <a:spLocks/>
          </p:cNvSpPr>
          <p:nvPr/>
        </p:nvSpPr>
        <p:spPr>
          <a:xfrm>
            <a:off x="1132639" y="20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pt-BR" sz="3200" dirty="0"/>
              <a:t>Nossas Pessoas</a:t>
            </a:r>
            <a:endParaRPr lang="pt-BR" sz="4000" dirty="0"/>
          </a:p>
        </p:txBody>
      </p:sp>
      <p:pic>
        <p:nvPicPr>
          <p:cNvPr id="14" name="Gráfico 13" descr="Sucesso do grupo">
            <a:extLst>
              <a:ext uri="{FF2B5EF4-FFF2-40B4-BE49-F238E27FC236}">
                <a16:creationId xmlns:a16="http://schemas.microsoft.com/office/drawing/2014/main" id="{3FF36645-1C35-0E9D-0064-6F4908654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761" y="306783"/>
            <a:ext cx="684000" cy="684000"/>
          </a:xfrm>
          <a:prstGeom prst="rect">
            <a:avLst/>
          </a:prstGeom>
        </p:spPr>
      </p:pic>
      <p:pic>
        <p:nvPicPr>
          <p:cNvPr id="25" name="Imagem 24">
            <a:extLst>
              <a:ext uri="{FF2B5EF4-FFF2-40B4-BE49-F238E27FC236}">
                <a16:creationId xmlns:a16="http://schemas.microsoft.com/office/drawing/2014/main" id="{64BDE986-969C-51AD-F304-A82F196B7A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1996" r="31996"/>
          <a:stretch/>
        </p:blipFill>
        <p:spPr>
          <a:xfrm>
            <a:off x="9244158" y="136525"/>
            <a:ext cx="1442892" cy="2152337"/>
          </a:xfrm>
          <a:prstGeom prst="roundRect">
            <a:avLst/>
          </a:prstGeom>
        </p:spPr>
      </p:pic>
      <p:pic>
        <p:nvPicPr>
          <p:cNvPr id="12" name="Imagem 11">
            <a:extLst>
              <a:ext uri="{FF2B5EF4-FFF2-40B4-BE49-F238E27FC236}">
                <a16:creationId xmlns:a16="http://schemas.microsoft.com/office/drawing/2014/main" id="{A552908C-115B-A793-78DA-3262475E1D7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7654" r="27654"/>
          <a:stretch/>
        </p:blipFill>
        <p:spPr>
          <a:xfrm>
            <a:off x="9244158" y="2421094"/>
            <a:ext cx="1442892" cy="2152337"/>
          </a:xfrm>
          <a:prstGeom prst="roundRect">
            <a:avLst/>
          </a:prstGeom>
        </p:spPr>
      </p:pic>
      <p:pic>
        <p:nvPicPr>
          <p:cNvPr id="13" name="Imagem 12">
            <a:extLst>
              <a:ext uri="{FF2B5EF4-FFF2-40B4-BE49-F238E27FC236}">
                <a16:creationId xmlns:a16="http://schemas.microsoft.com/office/drawing/2014/main" id="{AB764CF8-1CC1-737E-F1C4-4AA9EDFFB4B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7610" r="27610"/>
          <a:stretch/>
        </p:blipFill>
        <p:spPr>
          <a:xfrm>
            <a:off x="9244158" y="4629463"/>
            <a:ext cx="1442892" cy="2152337"/>
          </a:xfrm>
          <a:prstGeom prst="roundRect">
            <a:avLst/>
          </a:prstGeom>
        </p:spPr>
      </p:pic>
      <p:sp>
        <p:nvSpPr>
          <p:cNvPr id="18" name="Retângulo 17">
            <a:extLst>
              <a:ext uri="{FF2B5EF4-FFF2-40B4-BE49-F238E27FC236}">
                <a16:creationId xmlns:a16="http://schemas.microsoft.com/office/drawing/2014/main" id="{001DA250-DC1A-F082-0F5B-A68395955145}"/>
              </a:ext>
            </a:extLst>
          </p:cNvPr>
          <p:cNvSpPr/>
          <p:nvPr/>
        </p:nvSpPr>
        <p:spPr>
          <a:xfrm>
            <a:off x="794923" y="4144405"/>
            <a:ext cx="8101427" cy="185649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pt-BR" dirty="0"/>
          </a:p>
        </p:txBody>
      </p:sp>
      <p:sp>
        <p:nvSpPr>
          <p:cNvPr id="19" name="CaixaDeTexto 18">
            <a:extLst>
              <a:ext uri="{FF2B5EF4-FFF2-40B4-BE49-F238E27FC236}">
                <a16:creationId xmlns:a16="http://schemas.microsoft.com/office/drawing/2014/main" id="{2F3D83F9-A6A5-0528-D9A4-5F67646DB28A}"/>
              </a:ext>
            </a:extLst>
          </p:cNvPr>
          <p:cNvSpPr txBox="1"/>
          <p:nvPr/>
        </p:nvSpPr>
        <p:spPr>
          <a:xfrm>
            <a:off x="874627" y="4280511"/>
            <a:ext cx="7914520" cy="1516441"/>
          </a:xfrm>
          <a:prstGeom prst="rect">
            <a:avLst/>
          </a:prstGeom>
          <a:noFill/>
        </p:spPr>
        <p:txBody>
          <a:bodyPr wrap="square">
            <a:spAutoFit/>
          </a:bodyPr>
          <a:lstStyle/>
          <a:p>
            <a:pPr algn="just">
              <a:lnSpc>
                <a:spcPct val="150000"/>
              </a:lnSpc>
            </a:pPr>
            <a:r>
              <a:rPr lang="pt-BR" sz="1050" b="1" i="1" dirty="0">
                <a:solidFill>
                  <a:schemeClr val="bg1"/>
                </a:solidFill>
              </a:rPr>
              <a:t>Em nossa empresa entendemos como correto proporcionar condições de trabalho, horários e compensações que sejam seguras e justas, prover condições para que cada um possa comunicar quaisquer preocupações sobre horários e compensações ao Recursos Humanos e saibamos escolher nossos parceiros de negócios de forma que estejam comprometidos com o trabalho justo e práticas de obtenção sustentáveis, que protejam a saúde e o bem-estar dos trabalhadores e das comunidades, não permitindo de forma alguma trabalho infantil ou forçado na empresa ou em seus parceiros de negócios.</a:t>
            </a:r>
          </a:p>
        </p:txBody>
      </p:sp>
      <p:sp>
        <p:nvSpPr>
          <p:cNvPr id="21" name="Retângulo 20">
            <a:extLst>
              <a:ext uri="{FF2B5EF4-FFF2-40B4-BE49-F238E27FC236}">
                <a16:creationId xmlns:a16="http://schemas.microsoft.com/office/drawing/2014/main" id="{79B90578-93DF-B1D8-F2AC-828AEE9DC15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1200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14</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829430" y="899291"/>
            <a:ext cx="5393361" cy="1325563"/>
          </a:xfrm>
        </p:spPr>
        <p:txBody>
          <a:bodyPr>
            <a:normAutofit/>
          </a:bodyPr>
          <a:lstStyle/>
          <a:p>
            <a:pPr algn="ctr"/>
            <a:r>
              <a:rPr lang="pt-BR" sz="1600" b="1" dirty="0">
                <a:solidFill>
                  <a:schemeClr val="tx1"/>
                </a:solidFill>
              </a:rPr>
              <a:t>Mantemos o Ambiente de Trabalho Saudável e Seguro</a:t>
            </a:r>
          </a:p>
        </p:txBody>
      </p:sp>
      <p:sp>
        <p:nvSpPr>
          <p:cNvPr id="7" name="Rectangle 5">
            <a:extLst>
              <a:ext uri="{FF2B5EF4-FFF2-40B4-BE49-F238E27FC236}">
                <a16:creationId xmlns:a16="http://schemas.microsoft.com/office/drawing/2014/main" id="{CE03D6CD-1D75-A2BE-4D81-23F7FBBE4559}"/>
              </a:ext>
            </a:extLst>
          </p:cNvPr>
          <p:cNvSpPr/>
          <p:nvPr/>
        </p:nvSpPr>
        <p:spPr>
          <a:xfrm>
            <a:off x="829430" y="1901973"/>
            <a:ext cx="10818809" cy="1222642"/>
          </a:xfrm>
          <a:prstGeom prst="rect">
            <a:avLst/>
          </a:prstGeom>
        </p:spPr>
        <p:txBody>
          <a:bodyPr wrap="square">
            <a:spAutoFit/>
          </a:bodyPr>
          <a:lstStyle/>
          <a:p>
            <a:pPr algn="just">
              <a:lnSpc>
                <a:spcPct val="150000"/>
              </a:lnSpc>
              <a:spcAft>
                <a:spcPts val="600"/>
              </a:spcAft>
            </a:pPr>
            <a:r>
              <a:rPr lang="pt-BR" sz="1200" dirty="0"/>
              <a:t>Acreditamos que cada colaborador deve ter condição de trabalho saudável e segura e por isso nós buscamos que nossas atividades atendam as leis aplicáveis à saúde e segurança do trabalho, para que tenhamos um ambiente enriquecedor e produtivo, permitindo o contínuo desenvolvimento e certificando que estamos livres de qualquer tipo de perigo.</a:t>
            </a:r>
            <a:endParaRPr lang="pt-BR" sz="1200" b="1" dirty="0"/>
          </a:p>
          <a:p>
            <a:pPr algn="just">
              <a:lnSpc>
                <a:spcPct val="150000"/>
              </a:lnSpc>
            </a:pPr>
            <a:endParaRPr lang="pt-BR" sz="1100"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ítulo 22">
            <a:extLst>
              <a:ext uri="{FF2B5EF4-FFF2-40B4-BE49-F238E27FC236}">
                <a16:creationId xmlns:a16="http://schemas.microsoft.com/office/drawing/2014/main" id="{44C168F5-3CD4-9CC2-9E84-F3A9418BD615}"/>
              </a:ext>
            </a:extLst>
          </p:cNvPr>
          <p:cNvSpPr txBox="1">
            <a:spLocks/>
          </p:cNvSpPr>
          <p:nvPr/>
        </p:nvSpPr>
        <p:spPr>
          <a:xfrm>
            <a:off x="1132639" y="20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pt-BR" sz="3200" dirty="0"/>
              <a:t>Nossas Pessoas</a:t>
            </a:r>
            <a:endParaRPr lang="pt-BR" sz="4000" dirty="0"/>
          </a:p>
        </p:txBody>
      </p:sp>
      <p:pic>
        <p:nvPicPr>
          <p:cNvPr id="14" name="Gráfico 13" descr="Sucesso do grupo">
            <a:extLst>
              <a:ext uri="{FF2B5EF4-FFF2-40B4-BE49-F238E27FC236}">
                <a16:creationId xmlns:a16="http://schemas.microsoft.com/office/drawing/2014/main" id="{3FF36645-1C35-0E9D-0064-6F4908654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761" y="306783"/>
            <a:ext cx="684000" cy="684000"/>
          </a:xfrm>
          <a:prstGeom prst="rect">
            <a:avLst/>
          </a:prstGeom>
        </p:spPr>
      </p:pic>
      <p:sp>
        <p:nvSpPr>
          <p:cNvPr id="17" name="CaixaDeTexto 16">
            <a:extLst>
              <a:ext uri="{FF2B5EF4-FFF2-40B4-BE49-F238E27FC236}">
                <a16:creationId xmlns:a16="http://schemas.microsoft.com/office/drawing/2014/main" id="{201D03DD-E0E4-EF1C-5879-77224F73D953}"/>
              </a:ext>
            </a:extLst>
          </p:cNvPr>
          <p:cNvSpPr txBox="1"/>
          <p:nvPr/>
        </p:nvSpPr>
        <p:spPr>
          <a:xfrm>
            <a:off x="829430" y="2946947"/>
            <a:ext cx="5018920" cy="3123932"/>
          </a:xfrm>
          <a:prstGeom prst="rect">
            <a:avLst/>
          </a:prstGeom>
          <a:noFill/>
        </p:spPr>
        <p:txBody>
          <a:bodyPr wrap="square">
            <a:spAutoFit/>
          </a:bodyPr>
          <a:lstStyle/>
          <a:p>
            <a:pPr>
              <a:lnSpc>
                <a:spcPct val="150000"/>
              </a:lnSpc>
              <a:spcAft>
                <a:spcPts val="600"/>
              </a:spcAft>
            </a:pPr>
            <a:r>
              <a:rPr lang="pt-BR" sz="1200" b="1" dirty="0"/>
              <a:t>Faça o certo!</a:t>
            </a:r>
          </a:p>
          <a:p>
            <a:pPr marL="628650" lvl="1" indent="-171450">
              <a:spcAft>
                <a:spcPts val="600"/>
              </a:spcAft>
              <a:buFont typeface="Wingdings" panose="05000000000000000000" pitchFamily="2" charset="2"/>
              <a:buChar char="ü"/>
            </a:pPr>
            <a:r>
              <a:rPr lang="pt-BR" sz="1100" dirty="0"/>
              <a:t>Siga as políticas e os procedimentos de saúde e segurança da empresa;</a:t>
            </a:r>
          </a:p>
          <a:p>
            <a:pPr marL="628650" lvl="1" indent="-171450">
              <a:spcAft>
                <a:spcPts val="600"/>
              </a:spcAft>
              <a:buFont typeface="Wingdings" panose="05000000000000000000" pitchFamily="2" charset="2"/>
              <a:buChar char="ü"/>
            </a:pPr>
            <a:r>
              <a:rPr lang="pt-BR" sz="1100" dirty="0"/>
              <a:t>Comunique condições ou comportamentos não saudáveis ou inseguros. Isso inclui coisas como perigos no ambiente de trabalho, equipamentos quebrados ou ausentes ou a presença de armas em propriedades da empresa. Entre em contato com a polícia em caso de perigo imediato;</a:t>
            </a:r>
          </a:p>
          <a:p>
            <a:pPr marL="628650" lvl="1" indent="-171450">
              <a:spcAft>
                <a:spcPts val="600"/>
              </a:spcAft>
              <a:buFont typeface="Wingdings" panose="05000000000000000000" pitchFamily="2" charset="2"/>
              <a:buChar char="ü"/>
            </a:pPr>
            <a:r>
              <a:rPr lang="pt-BR" sz="1100" dirty="0"/>
              <a:t>Tente conversar com calma durante as desavenças, antes que elas se intensifiquem;</a:t>
            </a:r>
          </a:p>
          <a:p>
            <a:pPr marL="628650" lvl="1" indent="-171450">
              <a:spcAft>
                <a:spcPts val="600"/>
              </a:spcAft>
              <a:buFont typeface="Wingdings" panose="05000000000000000000" pitchFamily="2" charset="2"/>
              <a:buChar char="ü"/>
            </a:pPr>
            <a:r>
              <a:rPr lang="pt-BR" sz="1100" dirty="0"/>
              <a:t>Comunique qualquer ameaça de violência direcionada a você ou qualquer outra pessoa. Isso inclui qualquer coisa, mesmo que seja fora do ambiente de trabalho ou em mídias sociais;</a:t>
            </a:r>
          </a:p>
          <a:p>
            <a:pPr marL="628650" lvl="1" indent="-171450">
              <a:spcAft>
                <a:spcPts val="600"/>
              </a:spcAft>
              <a:buFont typeface="Wingdings" panose="05000000000000000000" pitchFamily="2" charset="2"/>
              <a:buChar char="ü"/>
            </a:pPr>
            <a:r>
              <a:rPr lang="pt-BR" sz="1100" dirty="0"/>
              <a:t>Viaje com companhias aéreas de boa reputação e use hotéis aprovados pela empresa.</a:t>
            </a:r>
            <a:endParaRPr lang="pt-BR" sz="1200" dirty="0"/>
          </a:p>
        </p:txBody>
      </p:sp>
      <p:sp>
        <p:nvSpPr>
          <p:cNvPr id="20" name="CaixaDeTexto 19">
            <a:extLst>
              <a:ext uri="{FF2B5EF4-FFF2-40B4-BE49-F238E27FC236}">
                <a16:creationId xmlns:a16="http://schemas.microsoft.com/office/drawing/2014/main" id="{E1175569-E5A1-8AE0-E86C-33C348D9FCB0}"/>
              </a:ext>
            </a:extLst>
          </p:cNvPr>
          <p:cNvSpPr txBox="1"/>
          <p:nvPr/>
        </p:nvSpPr>
        <p:spPr>
          <a:xfrm>
            <a:off x="6343652" y="3069088"/>
            <a:ext cx="5248275" cy="2446824"/>
          </a:xfrm>
          <a:prstGeom prst="rect">
            <a:avLst/>
          </a:prstGeom>
          <a:noFill/>
        </p:spPr>
        <p:txBody>
          <a:bodyPr wrap="square">
            <a:spAutoFit/>
          </a:bodyPr>
          <a:lstStyle/>
          <a:p>
            <a:pPr>
              <a:lnSpc>
                <a:spcPct val="150000"/>
              </a:lnSpc>
              <a:spcAft>
                <a:spcPts val="600"/>
              </a:spcAft>
            </a:pPr>
            <a:r>
              <a:rPr lang="pt-BR" sz="1200" b="1" dirty="0"/>
              <a:t>Não faça o errado!</a:t>
            </a:r>
          </a:p>
          <a:p>
            <a:pPr marL="628650" lvl="1" indent="-171450">
              <a:spcAft>
                <a:spcPts val="600"/>
              </a:spcAft>
              <a:buFont typeface="Wingdings" panose="05000000000000000000" pitchFamily="2" charset="2"/>
              <a:buChar char="ü"/>
            </a:pPr>
            <a:r>
              <a:rPr lang="pt-BR" sz="1100" dirty="0"/>
              <a:t>Não assuma riscos desnecessários no ambiente de trabalho, nem fale para alguém fazê-lo;</a:t>
            </a:r>
          </a:p>
          <a:p>
            <a:pPr marL="628650" lvl="1" indent="-171450">
              <a:spcAft>
                <a:spcPts val="600"/>
              </a:spcAft>
              <a:buFont typeface="Wingdings" panose="05000000000000000000" pitchFamily="2" charset="2"/>
              <a:buChar char="ü"/>
            </a:pPr>
            <a:r>
              <a:rPr lang="pt-BR" sz="1100" dirty="0"/>
              <a:t>Não tome atalhos ou ignore políticas e procedimentos de saúde e segurança — se você for pressionado a cortar caminho, comunique;</a:t>
            </a:r>
          </a:p>
          <a:p>
            <a:pPr marL="628650" lvl="1" indent="-171450">
              <a:spcAft>
                <a:spcPts val="600"/>
              </a:spcAft>
              <a:buFont typeface="Wingdings" panose="05000000000000000000" pitchFamily="2" charset="2"/>
              <a:buChar char="ü"/>
            </a:pPr>
            <a:r>
              <a:rPr lang="pt-BR" sz="1100" dirty="0"/>
              <a:t>Não traga drogas ilegais ou outras substâncias controladas para a propriedade da empresa, nem esteja sob sua influência durante o trabalho;</a:t>
            </a:r>
          </a:p>
          <a:p>
            <a:pPr marL="628650" lvl="1" indent="-171450">
              <a:spcAft>
                <a:spcPts val="600"/>
              </a:spcAft>
              <a:buFont typeface="Wingdings" panose="05000000000000000000" pitchFamily="2" charset="2"/>
              <a:buChar char="ü"/>
            </a:pPr>
            <a:r>
              <a:rPr lang="pt-BR" sz="1100" dirty="0"/>
              <a:t>Não fume ou use vaporizadores na propriedade da empresa;</a:t>
            </a:r>
          </a:p>
          <a:p>
            <a:pPr marL="628650" lvl="1" indent="-171450">
              <a:spcAft>
                <a:spcPts val="600"/>
              </a:spcAft>
              <a:buFont typeface="Wingdings" panose="05000000000000000000" pitchFamily="2" charset="2"/>
              <a:buChar char="ü"/>
            </a:pPr>
            <a:r>
              <a:rPr lang="pt-BR" sz="1100" dirty="0"/>
              <a:t>Não traga armas para o trabalho. Isso inclui locais de trabalho e outras localidades relativas ao trabalho.</a:t>
            </a:r>
          </a:p>
        </p:txBody>
      </p:sp>
      <p:pic>
        <p:nvPicPr>
          <p:cNvPr id="21" name="Imagem 20" descr="Fundo preto com letras brancas&#10;&#10;Descrição gerada automaticamente com confiança média">
            <a:extLst>
              <a:ext uri="{FF2B5EF4-FFF2-40B4-BE49-F238E27FC236}">
                <a16:creationId xmlns:a16="http://schemas.microsoft.com/office/drawing/2014/main" id="{9FCA8234-1A91-8D8E-6969-F4A54D106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spTree>
    <p:extLst>
      <p:ext uri="{BB962C8B-B14F-4D97-AF65-F5344CB8AC3E}">
        <p14:creationId xmlns:p14="http://schemas.microsoft.com/office/powerpoint/2010/main" val="1440221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15</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600" dirty="0"/>
              <a:t>Nossos Clientes</a:t>
            </a:r>
          </a:p>
        </p:txBody>
      </p:sp>
      <p:sp>
        <p:nvSpPr>
          <p:cNvPr id="7" name="Rectangle 5">
            <a:extLst>
              <a:ext uri="{FF2B5EF4-FFF2-40B4-BE49-F238E27FC236}">
                <a16:creationId xmlns:a16="http://schemas.microsoft.com/office/drawing/2014/main" id="{CE03D6CD-1D75-A2BE-4D81-23F7FBBE4559}"/>
              </a:ext>
            </a:extLst>
          </p:cNvPr>
          <p:cNvSpPr/>
          <p:nvPr/>
        </p:nvSpPr>
        <p:spPr>
          <a:xfrm>
            <a:off x="838200" y="1841206"/>
            <a:ext cx="4166921" cy="3446328"/>
          </a:xfrm>
          <a:prstGeom prst="rect">
            <a:avLst/>
          </a:prstGeom>
        </p:spPr>
        <p:txBody>
          <a:bodyPr wrap="square">
            <a:spAutoFit/>
          </a:bodyPr>
          <a:lstStyle/>
          <a:p>
            <a:r>
              <a:rPr lang="pt-BR" sz="1100" b="1" dirty="0"/>
              <a:t>Nosso Entendimento:</a:t>
            </a:r>
          </a:p>
          <a:p>
            <a:endParaRPr lang="pt-BR" sz="1100" b="1" dirty="0"/>
          </a:p>
          <a:p>
            <a:pPr>
              <a:lnSpc>
                <a:spcPct val="150000"/>
              </a:lnSpc>
            </a:pPr>
            <a:r>
              <a:rPr lang="pt-BR" sz="1100" dirty="0"/>
              <a:t>Teremos sucesso em nossa atuação pois perseguimos ideias e tecnologias que buscam atender às necessidades de nossos clientes e pacientes, sendo honestos e corretos em nossos negócios ao seguirmos as leis que regem o mercado em que atuamos, tal como a Leis de Concorrência Justa, como as leis antitruste, que promovem uma concorrência justa e protegem o mercado e seus consumidores de eventuais práticas comerciais abusivas.</a:t>
            </a:r>
          </a:p>
          <a:p>
            <a:pPr>
              <a:lnSpc>
                <a:spcPct val="150000"/>
              </a:lnSpc>
            </a:pPr>
            <a:r>
              <a:rPr lang="pt-BR" sz="1100" b="1" dirty="0"/>
              <a:t>Atuaremos e venceremos no mercado com base na qualidade e preço de nossos produtos e serviços.</a:t>
            </a:r>
          </a:p>
          <a:p>
            <a:pPr>
              <a:lnSpc>
                <a:spcPct val="150000"/>
              </a:lnSpc>
            </a:pPr>
            <a:r>
              <a:rPr lang="pt-BR" sz="1100" dirty="0"/>
              <a:t>Concorremos de forma ética e responsável tratando as demais empresas e suas informações com integridade e honestidade</a:t>
            </a:r>
            <a:endParaRPr lang="pt-BR" sz="1100" b="1" dirty="0"/>
          </a:p>
        </p:txBody>
      </p:sp>
      <p:sp>
        <p:nvSpPr>
          <p:cNvPr id="3" name="Retângulo 2">
            <a:extLst>
              <a:ext uri="{FF2B5EF4-FFF2-40B4-BE49-F238E27FC236}">
                <a16:creationId xmlns:a16="http://schemas.microsoft.com/office/drawing/2014/main" id="{D6758B57-3FB5-DF20-C88C-470BC7324951}"/>
              </a:ext>
            </a:extLst>
          </p:cNvPr>
          <p:cNvSpPr/>
          <p:nvPr/>
        </p:nvSpPr>
        <p:spPr>
          <a:xfrm>
            <a:off x="5172075" y="504825"/>
            <a:ext cx="7019925" cy="5734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5">
            <a:extLst>
              <a:ext uri="{FF2B5EF4-FFF2-40B4-BE49-F238E27FC236}">
                <a16:creationId xmlns:a16="http://schemas.microsoft.com/office/drawing/2014/main" id="{361B122C-6DC3-3A8D-9683-ABF66EE6362E}"/>
              </a:ext>
            </a:extLst>
          </p:cNvPr>
          <p:cNvSpPr/>
          <p:nvPr/>
        </p:nvSpPr>
        <p:spPr>
          <a:xfrm>
            <a:off x="5253541" y="610099"/>
            <a:ext cx="3297501" cy="2462213"/>
          </a:xfrm>
          <a:prstGeom prst="rect">
            <a:avLst/>
          </a:prstGeom>
        </p:spPr>
        <p:txBody>
          <a:bodyPr wrap="square">
            <a:spAutoFit/>
          </a:bodyPr>
          <a:lstStyle/>
          <a:p>
            <a:pPr>
              <a:lnSpc>
                <a:spcPct val="150000"/>
              </a:lnSpc>
              <a:spcAft>
                <a:spcPts val="600"/>
              </a:spcAft>
            </a:pPr>
            <a:r>
              <a:rPr lang="pt-BR" sz="1200" b="1" dirty="0">
                <a:solidFill>
                  <a:schemeClr val="bg1"/>
                </a:solidFill>
              </a:rPr>
              <a:t>Como fazemos o que é certo?</a:t>
            </a:r>
          </a:p>
          <a:p>
            <a:pPr marL="628650" lvl="1" indent="-171450">
              <a:spcAft>
                <a:spcPts val="600"/>
              </a:spcAft>
              <a:buFont typeface="Wingdings" panose="05000000000000000000" pitchFamily="2" charset="2"/>
              <a:buChar char="ü"/>
            </a:pPr>
            <a:r>
              <a:rPr lang="pt-BR" sz="1100" dirty="0">
                <a:solidFill>
                  <a:schemeClr val="bg1"/>
                </a:solidFill>
              </a:rPr>
              <a:t>Tratamos todos com integridade, jamais sendo desonestos;</a:t>
            </a:r>
          </a:p>
          <a:p>
            <a:pPr marL="628650" lvl="1" indent="-171450">
              <a:spcAft>
                <a:spcPts val="600"/>
              </a:spcAft>
              <a:buFont typeface="Wingdings" panose="05000000000000000000" pitchFamily="2" charset="2"/>
              <a:buChar char="ü"/>
            </a:pPr>
            <a:endParaRPr lang="pt-BR" sz="100" dirty="0">
              <a:solidFill>
                <a:schemeClr val="bg1"/>
              </a:solidFill>
            </a:endParaRPr>
          </a:p>
          <a:p>
            <a:pPr marL="628650" lvl="1" indent="-171450">
              <a:spcAft>
                <a:spcPts val="600"/>
              </a:spcAft>
              <a:buFont typeface="Wingdings" panose="05000000000000000000" pitchFamily="2" charset="2"/>
              <a:buChar char="ü"/>
            </a:pPr>
            <a:r>
              <a:rPr lang="pt-BR" sz="1100" dirty="0">
                <a:solidFill>
                  <a:schemeClr val="bg1"/>
                </a:solidFill>
              </a:rPr>
              <a:t>Informações de concorrentes sempre serão buscadas em fontes públicas disponíveis;</a:t>
            </a:r>
          </a:p>
          <a:p>
            <a:pPr marL="628650" lvl="1" indent="-171450">
              <a:spcAft>
                <a:spcPts val="600"/>
              </a:spcAft>
              <a:buFont typeface="Wingdings" panose="05000000000000000000" pitchFamily="2" charset="2"/>
              <a:buChar char="ü"/>
            </a:pPr>
            <a:r>
              <a:rPr lang="pt-BR" sz="1100" dirty="0">
                <a:solidFill>
                  <a:schemeClr val="bg1"/>
                </a:solidFill>
              </a:rPr>
              <a:t>Cumprimos acordos de confidencialidade e/ou não divulgação em nossos relacionamentos;</a:t>
            </a:r>
          </a:p>
          <a:p>
            <a:pPr marL="628650" lvl="1" indent="-171450">
              <a:spcAft>
                <a:spcPts val="600"/>
              </a:spcAft>
              <a:buFont typeface="Wingdings" panose="05000000000000000000" pitchFamily="2" charset="2"/>
              <a:buChar char="ü"/>
            </a:pPr>
            <a:r>
              <a:rPr lang="pt-BR" sz="1100" dirty="0">
                <a:solidFill>
                  <a:schemeClr val="bg1"/>
                </a:solidFill>
              </a:rPr>
              <a:t>Respeitamos os diretos de propriedades intelectuais e informações confidenciais.</a:t>
            </a:r>
            <a:endParaRPr lang="pt-BR" sz="1200" dirty="0">
              <a:solidFill>
                <a:schemeClr val="bg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pic>
        <p:nvPicPr>
          <p:cNvPr id="18" name="Imagem 17" descr="Uma imagem contendo segurando, mesa, azul, homem&#10;&#10;Descrição gerada automaticamente">
            <a:extLst>
              <a:ext uri="{FF2B5EF4-FFF2-40B4-BE49-F238E27FC236}">
                <a16:creationId xmlns:a16="http://schemas.microsoft.com/office/drawing/2014/main" id="{042E1547-9D68-039C-0EAB-DBA41298EF95}"/>
              </a:ext>
            </a:extLst>
          </p:cNvPr>
          <p:cNvPicPr>
            <a:picLocks noChangeAspect="1"/>
          </p:cNvPicPr>
          <p:nvPr/>
        </p:nvPicPr>
        <p:blipFill rotWithShape="1">
          <a:blip r:embed="rId3">
            <a:extLst>
              <a:ext uri="{28A0092B-C50C-407E-A947-70E740481C1C}">
                <a14:useLocalDpi xmlns:a14="http://schemas.microsoft.com/office/drawing/2010/main" val="0"/>
              </a:ext>
            </a:extLst>
          </a:blip>
          <a:srcRect l="14365" t="-253" r="15389" b="253"/>
          <a:stretch/>
        </p:blipFill>
        <p:spPr>
          <a:xfrm>
            <a:off x="8791241" y="263779"/>
            <a:ext cx="3297501" cy="3300591"/>
          </a:xfrm>
          <a:prstGeom prst="rect">
            <a:avLst/>
          </a:prstGeom>
        </p:spPr>
      </p:pic>
      <p:grpSp>
        <p:nvGrpSpPr>
          <p:cNvPr id="22" name="Agrupar 21">
            <a:extLst>
              <a:ext uri="{FF2B5EF4-FFF2-40B4-BE49-F238E27FC236}">
                <a16:creationId xmlns:a16="http://schemas.microsoft.com/office/drawing/2014/main" id="{44A0F644-AF2C-1376-C00B-723EFAD980AA}"/>
              </a:ext>
            </a:extLst>
          </p:cNvPr>
          <p:cNvGrpSpPr/>
          <p:nvPr/>
        </p:nvGrpSpPr>
        <p:grpSpPr>
          <a:xfrm>
            <a:off x="8791241" y="3681845"/>
            <a:ext cx="3297501" cy="1060543"/>
            <a:chOff x="7900574" y="4106487"/>
            <a:chExt cx="3482295" cy="1059571"/>
          </a:xfrm>
        </p:grpSpPr>
        <p:pic>
          <p:nvPicPr>
            <p:cNvPr id="19" name="Imagem 18" descr="Uma imagem contendo segurando, mesa, azul, homem&#10;&#10;Descrição gerada automaticamente">
              <a:extLst>
                <a:ext uri="{FF2B5EF4-FFF2-40B4-BE49-F238E27FC236}">
                  <a16:creationId xmlns:a16="http://schemas.microsoft.com/office/drawing/2014/main" id="{24CF03B0-1A93-DB5E-2EEE-BACCE87F7A72}"/>
                </a:ext>
              </a:extLst>
            </p:cNvPr>
            <p:cNvPicPr>
              <a:picLocks noChangeAspect="1"/>
            </p:cNvPicPr>
            <p:nvPr/>
          </p:nvPicPr>
          <p:blipFill rotWithShape="1">
            <a:blip r:embed="rId3">
              <a:extLst>
                <a:ext uri="{28A0092B-C50C-407E-A947-70E740481C1C}">
                  <a14:useLocalDpi xmlns:a14="http://schemas.microsoft.com/office/drawing/2010/main" val="0"/>
                </a:ext>
              </a:extLst>
            </a:blip>
            <a:srcRect l="14365" t="-253" r="15389" b="253"/>
            <a:stretch/>
          </p:blipFill>
          <p:spPr>
            <a:xfrm>
              <a:off x="7900574" y="4106487"/>
              <a:ext cx="1058579" cy="1059571"/>
            </a:xfrm>
            <a:prstGeom prst="rect">
              <a:avLst/>
            </a:prstGeom>
          </p:spPr>
        </p:pic>
        <p:pic>
          <p:nvPicPr>
            <p:cNvPr id="20" name="Imagem 19" descr="Uma imagem contendo segurando, mesa, azul, homem&#10;&#10;Descrição gerada automaticamente">
              <a:extLst>
                <a:ext uri="{FF2B5EF4-FFF2-40B4-BE49-F238E27FC236}">
                  <a16:creationId xmlns:a16="http://schemas.microsoft.com/office/drawing/2014/main" id="{9A1C772F-4754-3B53-D62F-7A1052EDB67A}"/>
                </a:ext>
              </a:extLst>
            </p:cNvPr>
            <p:cNvPicPr>
              <a:picLocks noChangeAspect="1"/>
            </p:cNvPicPr>
            <p:nvPr/>
          </p:nvPicPr>
          <p:blipFill rotWithShape="1">
            <a:blip r:embed="rId3">
              <a:extLst>
                <a:ext uri="{28A0092B-C50C-407E-A947-70E740481C1C}">
                  <a14:useLocalDpi xmlns:a14="http://schemas.microsoft.com/office/drawing/2010/main" val="0"/>
                </a:ext>
              </a:extLst>
            </a:blip>
            <a:srcRect l="14365" t="-253" r="15389" b="253"/>
            <a:stretch/>
          </p:blipFill>
          <p:spPr>
            <a:xfrm>
              <a:off x="9112432" y="4106487"/>
              <a:ext cx="1058579" cy="1059571"/>
            </a:xfrm>
            <a:prstGeom prst="rect">
              <a:avLst/>
            </a:prstGeom>
          </p:spPr>
        </p:pic>
        <p:pic>
          <p:nvPicPr>
            <p:cNvPr id="21" name="Imagem 20" descr="Uma imagem contendo segurando, mesa, azul, homem&#10;&#10;Descrição gerada automaticamente">
              <a:extLst>
                <a:ext uri="{FF2B5EF4-FFF2-40B4-BE49-F238E27FC236}">
                  <a16:creationId xmlns:a16="http://schemas.microsoft.com/office/drawing/2014/main" id="{56045BAA-0337-2EC7-1507-48CA5FD1C1C2}"/>
                </a:ext>
              </a:extLst>
            </p:cNvPr>
            <p:cNvPicPr>
              <a:picLocks noChangeAspect="1"/>
            </p:cNvPicPr>
            <p:nvPr/>
          </p:nvPicPr>
          <p:blipFill rotWithShape="1">
            <a:blip r:embed="rId3">
              <a:extLst>
                <a:ext uri="{28A0092B-C50C-407E-A947-70E740481C1C}">
                  <a14:useLocalDpi xmlns:a14="http://schemas.microsoft.com/office/drawing/2010/main" val="0"/>
                </a:ext>
              </a:extLst>
            </a:blip>
            <a:srcRect l="14365" t="-253" r="15389" b="253"/>
            <a:stretch/>
          </p:blipFill>
          <p:spPr>
            <a:xfrm>
              <a:off x="10324290" y="4106487"/>
              <a:ext cx="1058579" cy="1059571"/>
            </a:xfrm>
            <a:prstGeom prst="rect">
              <a:avLst/>
            </a:prstGeom>
          </p:spPr>
        </p:pic>
      </p:grpSp>
      <p:pic>
        <p:nvPicPr>
          <p:cNvPr id="15" name="Gráfico 14" descr="Aperto de mão">
            <a:extLst>
              <a:ext uri="{FF2B5EF4-FFF2-40B4-BE49-F238E27FC236}">
                <a16:creationId xmlns:a16="http://schemas.microsoft.com/office/drawing/2014/main" id="{AB14012E-CD99-140D-4359-CEFDCB4D46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200" y="214607"/>
            <a:ext cx="684000" cy="684000"/>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dirty="0"/>
              <a:t>Como Atuamos?</a:t>
            </a:r>
          </a:p>
        </p:txBody>
      </p:sp>
      <p:sp>
        <p:nvSpPr>
          <p:cNvPr id="29" name="CaixaDeTexto 28">
            <a:extLst>
              <a:ext uri="{FF2B5EF4-FFF2-40B4-BE49-F238E27FC236}">
                <a16:creationId xmlns:a16="http://schemas.microsoft.com/office/drawing/2014/main" id="{1DE796B7-2C67-D8A4-91EC-48B81EF8F540}"/>
              </a:ext>
            </a:extLst>
          </p:cNvPr>
          <p:cNvSpPr txBox="1"/>
          <p:nvPr/>
        </p:nvSpPr>
        <p:spPr>
          <a:xfrm>
            <a:off x="5253541" y="3120987"/>
            <a:ext cx="3501475" cy="2954655"/>
          </a:xfrm>
          <a:prstGeom prst="rect">
            <a:avLst/>
          </a:prstGeom>
          <a:noFill/>
        </p:spPr>
        <p:txBody>
          <a:bodyPr wrap="square">
            <a:spAutoFit/>
          </a:bodyPr>
          <a:lstStyle/>
          <a:p>
            <a:pPr>
              <a:lnSpc>
                <a:spcPct val="150000"/>
              </a:lnSpc>
              <a:spcAft>
                <a:spcPts val="600"/>
              </a:spcAft>
            </a:pPr>
            <a:r>
              <a:rPr lang="pt-BR" sz="1200" b="1" dirty="0">
                <a:solidFill>
                  <a:schemeClr val="bg1"/>
                </a:solidFill>
              </a:rPr>
              <a:t>Como não fazemos o errado?</a:t>
            </a:r>
          </a:p>
          <a:p>
            <a:pPr marL="628650" lvl="1" indent="-171450">
              <a:spcAft>
                <a:spcPts val="600"/>
              </a:spcAft>
              <a:buFont typeface="Wingdings" panose="05000000000000000000" pitchFamily="2" charset="2"/>
              <a:buChar char="ü"/>
            </a:pPr>
            <a:r>
              <a:rPr lang="pt-BR" sz="1100" dirty="0">
                <a:solidFill>
                  <a:schemeClr val="bg1"/>
                </a:solidFill>
              </a:rPr>
              <a:t>Não discutimos preços, cláusulas contratuais e nem aspectos comerciais com concorrentes;</a:t>
            </a:r>
          </a:p>
          <a:p>
            <a:pPr marL="628650" lvl="1" indent="-171450">
              <a:spcAft>
                <a:spcPts val="600"/>
              </a:spcAft>
              <a:buFont typeface="Wingdings" panose="05000000000000000000" pitchFamily="2" charset="2"/>
              <a:buChar char="ü"/>
            </a:pPr>
            <a:r>
              <a:rPr lang="pt-BR" sz="1100" dirty="0">
                <a:solidFill>
                  <a:schemeClr val="bg1"/>
                </a:solidFill>
              </a:rPr>
              <a:t>Não fazemos acordos com concorrentes para separar territórios ou mercados;</a:t>
            </a:r>
          </a:p>
          <a:p>
            <a:pPr marL="628650" lvl="1" indent="-171450">
              <a:spcAft>
                <a:spcPts val="600"/>
              </a:spcAft>
              <a:buFont typeface="Wingdings" panose="05000000000000000000" pitchFamily="2" charset="2"/>
              <a:buChar char="ü"/>
            </a:pPr>
            <a:r>
              <a:rPr lang="pt-BR" sz="1100" dirty="0">
                <a:solidFill>
                  <a:schemeClr val="bg1"/>
                </a:solidFill>
              </a:rPr>
              <a:t>Não fazemos acordo para restringir preços de vendas;</a:t>
            </a:r>
          </a:p>
          <a:p>
            <a:pPr marL="628650" lvl="1" indent="-171450">
              <a:spcAft>
                <a:spcPts val="600"/>
              </a:spcAft>
              <a:buFont typeface="Wingdings" panose="05000000000000000000" pitchFamily="2" charset="2"/>
              <a:buChar char="ü"/>
            </a:pPr>
            <a:r>
              <a:rPr lang="pt-BR" sz="1100" dirty="0">
                <a:solidFill>
                  <a:schemeClr val="bg1"/>
                </a:solidFill>
              </a:rPr>
              <a:t>Não fazemos alegações caluniosas ou depreciativas sobre concorrentes e seus produtos;</a:t>
            </a:r>
          </a:p>
          <a:p>
            <a:pPr marL="628650" lvl="1" indent="-171450">
              <a:spcAft>
                <a:spcPts val="600"/>
              </a:spcAft>
              <a:buFont typeface="Wingdings" panose="05000000000000000000" pitchFamily="2" charset="2"/>
              <a:buChar char="ü"/>
            </a:pPr>
            <a:r>
              <a:rPr lang="pt-BR" sz="1100" dirty="0">
                <a:solidFill>
                  <a:schemeClr val="bg1"/>
                </a:solidFill>
              </a:rPr>
              <a:t>Não pedimos e nem utilizamos de informações sensíveis e/ou confidenciais de nossos concorrentes.</a:t>
            </a:r>
          </a:p>
        </p:txBody>
      </p:sp>
      <p:sp>
        <p:nvSpPr>
          <p:cNvPr id="30" name="Retângulo 29">
            <a:extLst>
              <a:ext uri="{FF2B5EF4-FFF2-40B4-BE49-F238E27FC236}">
                <a16:creationId xmlns:a16="http://schemas.microsoft.com/office/drawing/2014/main" id="{A1D820D9-E0F8-BE20-F17C-F61C8080F911}"/>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96998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16</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600" dirty="0"/>
              <a:t>Nossos Clientes</a:t>
            </a:r>
          </a:p>
        </p:txBody>
      </p:sp>
      <p:sp>
        <p:nvSpPr>
          <p:cNvPr id="7" name="Rectangle 5">
            <a:extLst>
              <a:ext uri="{FF2B5EF4-FFF2-40B4-BE49-F238E27FC236}">
                <a16:creationId xmlns:a16="http://schemas.microsoft.com/office/drawing/2014/main" id="{CE03D6CD-1D75-A2BE-4D81-23F7FBBE4559}"/>
              </a:ext>
            </a:extLst>
          </p:cNvPr>
          <p:cNvSpPr/>
          <p:nvPr/>
        </p:nvSpPr>
        <p:spPr>
          <a:xfrm>
            <a:off x="838200" y="1841206"/>
            <a:ext cx="6248400" cy="3869521"/>
          </a:xfrm>
          <a:prstGeom prst="rect">
            <a:avLst/>
          </a:prstGeom>
        </p:spPr>
        <p:txBody>
          <a:bodyPr wrap="square">
            <a:spAutoFit/>
          </a:bodyPr>
          <a:lstStyle/>
          <a:p>
            <a:pPr>
              <a:lnSpc>
                <a:spcPct val="150000"/>
              </a:lnSpc>
            </a:pPr>
            <a:r>
              <a:rPr lang="pt-BR" sz="1100" dirty="0"/>
              <a:t>Buscamos criar relacionamentos fortes e contínuos, de longo prazo, com nossos clientes, organizações da área de saúde e demais profissionais da saúde, assim como agentes do governo sempre baseados nos mais altos padrões éticos e de integridade, regidos por códigos do setor e altos padrões que regem nossos relacionamentos sejam com os profissionais ou com as instituições de saúde e agentes do governo.</a:t>
            </a:r>
          </a:p>
          <a:p>
            <a:pPr>
              <a:lnSpc>
                <a:spcPct val="150000"/>
              </a:lnSpc>
            </a:pPr>
            <a:endParaRPr lang="pt-BR" sz="1100" dirty="0"/>
          </a:p>
          <a:p>
            <a:pPr>
              <a:lnSpc>
                <a:spcPct val="150000"/>
              </a:lnSpc>
            </a:pPr>
            <a:r>
              <a:rPr lang="pt-BR" sz="1100" b="1" dirty="0"/>
              <a:t>Suborno e Corrupção:</a:t>
            </a:r>
          </a:p>
          <a:p>
            <a:pPr>
              <a:lnSpc>
                <a:spcPct val="150000"/>
              </a:lnSpc>
            </a:pPr>
            <a:endParaRPr lang="pt-BR" sz="1100" b="1" dirty="0"/>
          </a:p>
          <a:p>
            <a:pPr>
              <a:lnSpc>
                <a:spcPct val="150000"/>
              </a:lnSpc>
            </a:pPr>
            <a:r>
              <a:rPr lang="pt-BR" sz="1100" dirty="0"/>
              <a:t>Em nossas relações, não aceitamos, aprovamos ou oferecemos subornos de qualquer natureza, seja propina, ou qualquer coisa de valor com a intenção de obter vantagem indevida. Evitamos a aparência de tentar subornar/corromper alguém, aplicável também para um agente do governo. </a:t>
            </a:r>
          </a:p>
          <a:p>
            <a:pPr>
              <a:lnSpc>
                <a:spcPct val="150000"/>
              </a:lnSpc>
            </a:pPr>
            <a:r>
              <a:rPr lang="pt-BR" sz="1100" dirty="0"/>
              <a:t>Respeitamos as leis anticorrupção incluindo a Lei Anticorrupção Brasileira (Lei N°12.846) e a Lei Norte Americana (FCPA)</a:t>
            </a:r>
          </a:p>
          <a:p>
            <a:pPr>
              <a:lnSpc>
                <a:spcPct val="150000"/>
              </a:lnSpc>
            </a:pPr>
            <a:endParaRPr lang="pt-BR" sz="1100" b="1" dirty="0"/>
          </a:p>
          <a:p>
            <a:pPr>
              <a:lnSpc>
                <a:spcPct val="150000"/>
              </a:lnSpc>
            </a:pPr>
            <a:endParaRPr lang="pt-BR" sz="1100"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pic>
        <p:nvPicPr>
          <p:cNvPr id="18" name="Imagem 17">
            <a:extLst>
              <a:ext uri="{FF2B5EF4-FFF2-40B4-BE49-F238E27FC236}">
                <a16:creationId xmlns:a16="http://schemas.microsoft.com/office/drawing/2014/main" id="{042E1547-9D68-039C-0EAB-DBA41298EF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724" r="16724"/>
          <a:stretch/>
        </p:blipFill>
        <p:spPr>
          <a:xfrm>
            <a:off x="8056299" y="1310490"/>
            <a:ext cx="3297501" cy="3300591"/>
          </a:xfrm>
          <a:prstGeom prst="rect">
            <a:avLst/>
          </a:prstGeom>
        </p:spPr>
      </p:pic>
      <p:grpSp>
        <p:nvGrpSpPr>
          <p:cNvPr id="22" name="Agrupar 21">
            <a:extLst>
              <a:ext uri="{FF2B5EF4-FFF2-40B4-BE49-F238E27FC236}">
                <a16:creationId xmlns:a16="http://schemas.microsoft.com/office/drawing/2014/main" id="{44A0F644-AF2C-1376-C00B-723EFAD980AA}"/>
              </a:ext>
            </a:extLst>
          </p:cNvPr>
          <p:cNvGrpSpPr/>
          <p:nvPr/>
        </p:nvGrpSpPr>
        <p:grpSpPr>
          <a:xfrm>
            <a:off x="8056298" y="4918568"/>
            <a:ext cx="3297502" cy="1060545"/>
            <a:chOff x="7900573" y="4106487"/>
            <a:chExt cx="3482296" cy="1059573"/>
          </a:xfrm>
        </p:grpSpPr>
        <p:pic>
          <p:nvPicPr>
            <p:cNvPr id="19" name="Imagem 18">
              <a:extLst>
                <a:ext uri="{FF2B5EF4-FFF2-40B4-BE49-F238E27FC236}">
                  <a16:creationId xmlns:a16="http://schemas.microsoft.com/office/drawing/2014/main" id="{24CF03B0-1A93-DB5E-2EEE-BACCE87F7A7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0000" t="1089" r="8878" b="-1089"/>
            <a:stretch/>
          </p:blipFill>
          <p:spPr>
            <a:xfrm>
              <a:off x="7900573" y="4106489"/>
              <a:ext cx="1058579" cy="1059571"/>
            </a:xfrm>
            <a:prstGeom prst="rect">
              <a:avLst/>
            </a:prstGeom>
          </p:spPr>
        </p:pic>
        <p:pic>
          <p:nvPicPr>
            <p:cNvPr id="20" name="Imagem 19">
              <a:extLst>
                <a:ext uri="{FF2B5EF4-FFF2-40B4-BE49-F238E27FC236}">
                  <a16:creationId xmlns:a16="http://schemas.microsoft.com/office/drawing/2014/main" id="{9A1C772F-4754-3B53-D62F-7A1052EDB67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8605" r="8605"/>
            <a:stretch/>
          </p:blipFill>
          <p:spPr>
            <a:xfrm>
              <a:off x="9112432" y="4106487"/>
              <a:ext cx="1058579" cy="1059571"/>
            </a:xfrm>
            <a:prstGeom prst="rect">
              <a:avLst/>
            </a:prstGeom>
          </p:spPr>
        </p:pic>
        <p:pic>
          <p:nvPicPr>
            <p:cNvPr id="21" name="Imagem 20">
              <a:extLst>
                <a:ext uri="{FF2B5EF4-FFF2-40B4-BE49-F238E27FC236}">
                  <a16:creationId xmlns:a16="http://schemas.microsoft.com/office/drawing/2014/main" id="{56045BAA-0337-2EC7-1507-48CA5FD1C1C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8494" r="18494"/>
            <a:stretch/>
          </p:blipFill>
          <p:spPr>
            <a:xfrm>
              <a:off x="10324290" y="4106487"/>
              <a:ext cx="1058579" cy="1059571"/>
            </a:xfrm>
            <a:prstGeom prst="rect">
              <a:avLst/>
            </a:prstGeom>
          </p:spPr>
        </p:pic>
      </p:grpSp>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5" name="Gráfico 14" descr="Aperto de mão">
            <a:extLst>
              <a:ext uri="{FF2B5EF4-FFF2-40B4-BE49-F238E27FC236}">
                <a16:creationId xmlns:a16="http://schemas.microsoft.com/office/drawing/2014/main" id="{AB14012E-CD99-140D-4359-CEFDCB4D46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200" y="214607"/>
            <a:ext cx="684000" cy="684000"/>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b="1" dirty="0">
                <a:solidFill>
                  <a:schemeClr val="tx1"/>
                </a:solidFill>
              </a:rPr>
              <a:t>Negociamos de Forma Ética</a:t>
            </a:r>
          </a:p>
        </p:txBody>
      </p:sp>
      <p:sp>
        <p:nvSpPr>
          <p:cNvPr id="25" name="Título 1">
            <a:extLst>
              <a:ext uri="{FF2B5EF4-FFF2-40B4-BE49-F238E27FC236}">
                <a16:creationId xmlns:a16="http://schemas.microsoft.com/office/drawing/2014/main" id="{F1B314C6-EF46-477F-1336-05F99595016C}"/>
              </a:ext>
            </a:extLst>
          </p:cNvPr>
          <p:cNvSpPr txBox="1">
            <a:spLocks/>
          </p:cNvSpPr>
          <p:nvPr/>
        </p:nvSpPr>
        <p:spPr>
          <a:xfrm>
            <a:off x="1180200" y="5368894"/>
            <a:ext cx="2096572" cy="159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pt-BR" sz="1000" b="1" dirty="0"/>
              <a:t>Política de Anticorrupção</a:t>
            </a:r>
          </a:p>
        </p:txBody>
      </p:sp>
      <p:pic>
        <p:nvPicPr>
          <p:cNvPr id="26" name="Gráfico 25" descr="Documento">
            <a:extLst>
              <a:ext uri="{FF2B5EF4-FFF2-40B4-BE49-F238E27FC236}">
                <a16:creationId xmlns:a16="http://schemas.microsoft.com/office/drawing/2014/main" id="{081D8AFE-B514-E8C4-3EA7-54BFD656BF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3197" y="5321624"/>
            <a:ext cx="198755" cy="198755"/>
          </a:xfrm>
          <a:prstGeom prst="rect">
            <a:avLst/>
          </a:prstGeom>
        </p:spPr>
      </p:pic>
    </p:spTree>
    <p:extLst>
      <p:ext uri="{BB962C8B-B14F-4D97-AF65-F5344CB8AC3E}">
        <p14:creationId xmlns:p14="http://schemas.microsoft.com/office/powerpoint/2010/main" val="944861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17</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600" dirty="0"/>
              <a:t>Nossos Clientes</a:t>
            </a:r>
          </a:p>
        </p:txBody>
      </p:sp>
      <p:sp>
        <p:nvSpPr>
          <p:cNvPr id="7" name="Rectangle 5">
            <a:extLst>
              <a:ext uri="{FF2B5EF4-FFF2-40B4-BE49-F238E27FC236}">
                <a16:creationId xmlns:a16="http://schemas.microsoft.com/office/drawing/2014/main" id="{CE03D6CD-1D75-A2BE-4D81-23F7FBBE4559}"/>
              </a:ext>
            </a:extLst>
          </p:cNvPr>
          <p:cNvSpPr/>
          <p:nvPr/>
        </p:nvSpPr>
        <p:spPr>
          <a:xfrm>
            <a:off x="838200" y="1508129"/>
            <a:ext cx="10010775" cy="1165897"/>
          </a:xfrm>
          <a:prstGeom prst="rect">
            <a:avLst/>
          </a:prstGeom>
        </p:spPr>
        <p:txBody>
          <a:bodyPr wrap="square">
            <a:spAutoFit/>
          </a:bodyPr>
          <a:lstStyle/>
          <a:p>
            <a:pPr>
              <a:lnSpc>
                <a:spcPct val="150000"/>
              </a:lnSpc>
            </a:pPr>
            <a:r>
              <a:rPr lang="pt-BR" sz="1200" dirty="0"/>
              <a:t>Em nenhuma hipótese ou circunstância oferecemos, entregamos ou aceitamos algo de valor* para </a:t>
            </a:r>
          </a:p>
          <a:p>
            <a:pPr>
              <a:lnSpc>
                <a:spcPct val="150000"/>
              </a:lnSpc>
            </a:pPr>
            <a:r>
              <a:rPr lang="pt-BR" sz="1200" dirty="0"/>
              <a:t>influenciar qualquer tipo de decisão de forma indevida ou mesmo para obter uma vantagem indevida, seja através de:</a:t>
            </a:r>
          </a:p>
          <a:p>
            <a:pPr>
              <a:lnSpc>
                <a:spcPct val="150000"/>
              </a:lnSpc>
            </a:pPr>
            <a:endParaRPr lang="pt-BR" sz="1200" dirty="0"/>
          </a:p>
          <a:p>
            <a:pPr>
              <a:lnSpc>
                <a:spcPct val="150000"/>
              </a:lnSpc>
            </a:pPr>
            <a:endParaRPr lang="pt-BR" sz="1200"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pic>
        <p:nvPicPr>
          <p:cNvPr id="15" name="Gráfico 14" descr="Aperto de mão">
            <a:extLst>
              <a:ext uri="{FF2B5EF4-FFF2-40B4-BE49-F238E27FC236}">
                <a16:creationId xmlns:a16="http://schemas.microsoft.com/office/drawing/2014/main" id="{AB14012E-CD99-140D-4359-CEFDCB4D46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200" y="214607"/>
            <a:ext cx="684000" cy="684000"/>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b="1" dirty="0">
                <a:solidFill>
                  <a:schemeClr val="tx1"/>
                </a:solidFill>
              </a:rPr>
              <a:t>Como Combatemos a Corrupção</a:t>
            </a:r>
          </a:p>
        </p:txBody>
      </p:sp>
      <p:grpSp>
        <p:nvGrpSpPr>
          <p:cNvPr id="28" name="Agrupar 27">
            <a:extLst>
              <a:ext uri="{FF2B5EF4-FFF2-40B4-BE49-F238E27FC236}">
                <a16:creationId xmlns:a16="http://schemas.microsoft.com/office/drawing/2014/main" id="{0BE21248-9BE8-EC7D-8990-DBDAAE06DFF2}"/>
              </a:ext>
            </a:extLst>
          </p:cNvPr>
          <p:cNvGrpSpPr/>
          <p:nvPr/>
        </p:nvGrpSpPr>
        <p:grpSpPr>
          <a:xfrm>
            <a:off x="7674774" y="2497373"/>
            <a:ext cx="1739136" cy="793916"/>
            <a:chOff x="4342765" y="3012058"/>
            <a:chExt cx="1739136" cy="793916"/>
          </a:xfrm>
        </p:grpSpPr>
        <p:sp>
          <p:nvSpPr>
            <p:cNvPr id="29" name="CaixaDeTexto 28">
              <a:extLst>
                <a:ext uri="{FF2B5EF4-FFF2-40B4-BE49-F238E27FC236}">
                  <a16:creationId xmlns:a16="http://schemas.microsoft.com/office/drawing/2014/main" id="{8523323C-6A22-9D14-F3C6-B32BE2DDBB85}"/>
                </a:ext>
              </a:extLst>
            </p:cNvPr>
            <p:cNvSpPr txBox="1"/>
            <p:nvPr/>
          </p:nvSpPr>
          <p:spPr>
            <a:xfrm>
              <a:off x="4342765" y="3552058"/>
              <a:ext cx="1739136" cy="253916"/>
            </a:xfrm>
            <a:prstGeom prst="rect">
              <a:avLst/>
            </a:prstGeom>
            <a:noFill/>
          </p:spPr>
          <p:txBody>
            <a:bodyPr wrap="square" rtlCol="0">
              <a:spAutoFit/>
            </a:bodyPr>
            <a:lstStyle/>
            <a:p>
              <a:pPr algn="ctr"/>
              <a:r>
                <a:rPr lang="pt-BR" sz="1050" b="1" dirty="0"/>
                <a:t>EMPRÉSTIMOS</a:t>
              </a:r>
            </a:p>
          </p:txBody>
        </p:sp>
        <p:pic>
          <p:nvPicPr>
            <p:cNvPr id="30" name="Gráfico 29" descr="Empréstimo">
              <a:extLst>
                <a:ext uri="{FF2B5EF4-FFF2-40B4-BE49-F238E27FC236}">
                  <a16:creationId xmlns:a16="http://schemas.microsoft.com/office/drawing/2014/main" id="{2044E1E6-F461-33CB-41CD-3CC8AFDC38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5158" y="3012058"/>
              <a:ext cx="540000" cy="540000"/>
            </a:xfrm>
            <a:prstGeom prst="rect">
              <a:avLst/>
            </a:prstGeom>
          </p:spPr>
        </p:pic>
      </p:grpSp>
      <p:grpSp>
        <p:nvGrpSpPr>
          <p:cNvPr id="31" name="Agrupar 30">
            <a:extLst>
              <a:ext uri="{FF2B5EF4-FFF2-40B4-BE49-F238E27FC236}">
                <a16:creationId xmlns:a16="http://schemas.microsoft.com/office/drawing/2014/main" id="{92DDDFB1-7EAC-BCAD-9C05-4F6271D46617}"/>
              </a:ext>
            </a:extLst>
          </p:cNvPr>
          <p:cNvGrpSpPr/>
          <p:nvPr/>
        </p:nvGrpSpPr>
        <p:grpSpPr>
          <a:xfrm>
            <a:off x="6460813" y="2496592"/>
            <a:ext cx="1739136" cy="955498"/>
            <a:chOff x="2842939" y="3012058"/>
            <a:chExt cx="1739136" cy="955498"/>
          </a:xfrm>
        </p:grpSpPr>
        <p:sp>
          <p:nvSpPr>
            <p:cNvPr id="32" name="CaixaDeTexto 31">
              <a:extLst>
                <a:ext uri="{FF2B5EF4-FFF2-40B4-BE49-F238E27FC236}">
                  <a16:creationId xmlns:a16="http://schemas.microsoft.com/office/drawing/2014/main" id="{A764C218-E662-9690-71B5-FD791BF52FB7}"/>
                </a:ext>
              </a:extLst>
            </p:cNvPr>
            <p:cNvSpPr txBox="1"/>
            <p:nvPr/>
          </p:nvSpPr>
          <p:spPr>
            <a:xfrm>
              <a:off x="2842939" y="3552058"/>
              <a:ext cx="1739136" cy="415498"/>
            </a:xfrm>
            <a:prstGeom prst="rect">
              <a:avLst/>
            </a:prstGeom>
            <a:noFill/>
          </p:spPr>
          <p:txBody>
            <a:bodyPr wrap="square" rtlCol="0">
              <a:spAutoFit/>
            </a:bodyPr>
            <a:lstStyle/>
            <a:p>
              <a:pPr algn="ctr"/>
              <a:r>
                <a:rPr lang="pt-BR" sz="1050" b="1" dirty="0"/>
                <a:t>OPORTUNIDADES EDUCACIONAIS</a:t>
              </a:r>
            </a:p>
          </p:txBody>
        </p:sp>
        <p:pic>
          <p:nvPicPr>
            <p:cNvPr id="33" name="Gráfico 32" descr="Canudo de diploma">
              <a:extLst>
                <a:ext uri="{FF2B5EF4-FFF2-40B4-BE49-F238E27FC236}">
                  <a16:creationId xmlns:a16="http://schemas.microsoft.com/office/drawing/2014/main" id="{C896090C-A6AE-780C-5A4C-688F79DE56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6022" y="3012058"/>
              <a:ext cx="540000" cy="540000"/>
            </a:xfrm>
            <a:prstGeom prst="rect">
              <a:avLst/>
            </a:prstGeom>
          </p:spPr>
        </p:pic>
      </p:grpSp>
      <p:grpSp>
        <p:nvGrpSpPr>
          <p:cNvPr id="34" name="Agrupar 33">
            <a:extLst>
              <a:ext uri="{FF2B5EF4-FFF2-40B4-BE49-F238E27FC236}">
                <a16:creationId xmlns:a16="http://schemas.microsoft.com/office/drawing/2014/main" id="{5BF9F311-5376-15ED-CCAA-2BB54E9FB98C}"/>
              </a:ext>
            </a:extLst>
          </p:cNvPr>
          <p:cNvGrpSpPr/>
          <p:nvPr/>
        </p:nvGrpSpPr>
        <p:grpSpPr>
          <a:xfrm>
            <a:off x="8772119" y="2496592"/>
            <a:ext cx="1578273" cy="955498"/>
            <a:chOff x="5987550" y="3012058"/>
            <a:chExt cx="1578273" cy="955498"/>
          </a:xfrm>
        </p:grpSpPr>
        <p:sp>
          <p:nvSpPr>
            <p:cNvPr id="35" name="CaixaDeTexto 34">
              <a:extLst>
                <a:ext uri="{FF2B5EF4-FFF2-40B4-BE49-F238E27FC236}">
                  <a16:creationId xmlns:a16="http://schemas.microsoft.com/office/drawing/2014/main" id="{6AFBE42F-849C-8333-E3D0-B311A91F0DF7}"/>
                </a:ext>
              </a:extLst>
            </p:cNvPr>
            <p:cNvSpPr txBox="1"/>
            <p:nvPr/>
          </p:nvSpPr>
          <p:spPr>
            <a:xfrm>
              <a:off x="5987550" y="3552058"/>
              <a:ext cx="1578273" cy="415498"/>
            </a:xfrm>
            <a:prstGeom prst="rect">
              <a:avLst/>
            </a:prstGeom>
            <a:noFill/>
          </p:spPr>
          <p:txBody>
            <a:bodyPr wrap="square" rtlCol="0">
              <a:spAutoFit/>
            </a:bodyPr>
            <a:lstStyle/>
            <a:p>
              <a:pPr algn="ctr"/>
              <a:r>
                <a:rPr lang="pt-BR" sz="1050" b="1" dirty="0"/>
                <a:t>OFERTAS DE EMPREGO</a:t>
              </a:r>
            </a:p>
          </p:txBody>
        </p:sp>
        <p:pic>
          <p:nvPicPr>
            <p:cNvPr id="36" name="Gráfico 35" descr="Funcionário de escritório">
              <a:extLst>
                <a:ext uri="{FF2B5EF4-FFF2-40B4-BE49-F238E27FC236}">
                  <a16:creationId xmlns:a16="http://schemas.microsoft.com/office/drawing/2014/main" id="{3F9E4D67-3AEB-0293-1C7A-C19FACA26D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6686" y="3012058"/>
              <a:ext cx="540000" cy="540000"/>
            </a:xfrm>
            <a:prstGeom prst="rect">
              <a:avLst/>
            </a:prstGeom>
          </p:spPr>
        </p:pic>
      </p:grpSp>
      <p:grpSp>
        <p:nvGrpSpPr>
          <p:cNvPr id="37" name="Agrupar 36">
            <a:extLst>
              <a:ext uri="{FF2B5EF4-FFF2-40B4-BE49-F238E27FC236}">
                <a16:creationId xmlns:a16="http://schemas.microsoft.com/office/drawing/2014/main" id="{1F893D3E-F547-156F-06D8-4D3D6B4B4BC7}"/>
              </a:ext>
            </a:extLst>
          </p:cNvPr>
          <p:cNvGrpSpPr/>
          <p:nvPr/>
        </p:nvGrpSpPr>
        <p:grpSpPr>
          <a:xfrm>
            <a:off x="5385238" y="2465122"/>
            <a:ext cx="1739136" cy="979491"/>
            <a:chOff x="9017764" y="2015337"/>
            <a:chExt cx="1739136" cy="979491"/>
          </a:xfrm>
        </p:grpSpPr>
        <p:sp>
          <p:nvSpPr>
            <p:cNvPr id="38" name="CaixaDeTexto 37">
              <a:extLst>
                <a:ext uri="{FF2B5EF4-FFF2-40B4-BE49-F238E27FC236}">
                  <a16:creationId xmlns:a16="http://schemas.microsoft.com/office/drawing/2014/main" id="{924E1E11-F085-5652-1606-4E19B5526484}"/>
                </a:ext>
              </a:extLst>
            </p:cNvPr>
            <p:cNvSpPr txBox="1"/>
            <p:nvPr/>
          </p:nvSpPr>
          <p:spPr>
            <a:xfrm>
              <a:off x="9017764" y="2579330"/>
              <a:ext cx="1739136" cy="415498"/>
            </a:xfrm>
            <a:prstGeom prst="rect">
              <a:avLst/>
            </a:prstGeom>
            <a:noFill/>
          </p:spPr>
          <p:txBody>
            <a:bodyPr wrap="square" rtlCol="0">
              <a:spAutoFit/>
            </a:bodyPr>
            <a:lstStyle/>
            <a:p>
              <a:pPr algn="ctr"/>
              <a:r>
                <a:rPr lang="pt-BR" sz="1050" b="1" dirty="0"/>
                <a:t>DESPESAS </a:t>
              </a:r>
              <a:br>
                <a:rPr lang="pt-BR" sz="1050" b="1" dirty="0"/>
              </a:br>
              <a:r>
                <a:rPr lang="pt-BR" sz="1050" b="1" dirty="0"/>
                <a:t>DE VIAGENS</a:t>
              </a:r>
            </a:p>
          </p:txBody>
        </p:sp>
        <p:pic>
          <p:nvPicPr>
            <p:cNvPr id="39" name="Gráfico 38" descr="Avião">
              <a:extLst>
                <a:ext uri="{FF2B5EF4-FFF2-40B4-BE49-F238E27FC236}">
                  <a16:creationId xmlns:a16="http://schemas.microsoft.com/office/drawing/2014/main" id="{669860EF-67BB-076A-BE2C-4641D203E33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7332" y="2015337"/>
              <a:ext cx="540000" cy="540000"/>
            </a:xfrm>
            <a:prstGeom prst="rect">
              <a:avLst/>
            </a:prstGeom>
          </p:spPr>
        </p:pic>
      </p:grpSp>
      <p:grpSp>
        <p:nvGrpSpPr>
          <p:cNvPr id="40" name="Agrupar 39">
            <a:extLst>
              <a:ext uri="{FF2B5EF4-FFF2-40B4-BE49-F238E27FC236}">
                <a16:creationId xmlns:a16="http://schemas.microsoft.com/office/drawing/2014/main" id="{22A3B161-01E4-23EF-0D8E-43ADFBBF8798}"/>
              </a:ext>
            </a:extLst>
          </p:cNvPr>
          <p:cNvGrpSpPr/>
          <p:nvPr/>
        </p:nvGrpSpPr>
        <p:grpSpPr>
          <a:xfrm>
            <a:off x="4458669" y="2438471"/>
            <a:ext cx="1739136" cy="843309"/>
            <a:chOff x="7505700" y="2015337"/>
            <a:chExt cx="1739136" cy="843309"/>
          </a:xfrm>
        </p:grpSpPr>
        <p:sp>
          <p:nvSpPr>
            <p:cNvPr id="41" name="CaixaDeTexto 40">
              <a:extLst>
                <a:ext uri="{FF2B5EF4-FFF2-40B4-BE49-F238E27FC236}">
                  <a16:creationId xmlns:a16="http://schemas.microsoft.com/office/drawing/2014/main" id="{4A107886-3092-B43F-AD2A-A064FEF864E9}"/>
                </a:ext>
              </a:extLst>
            </p:cNvPr>
            <p:cNvSpPr txBox="1"/>
            <p:nvPr/>
          </p:nvSpPr>
          <p:spPr>
            <a:xfrm>
              <a:off x="7505700" y="2604730"/>
              <a:ext cx="1739136" cy="253916"/>
            </a:xfrm>
            <a:prstGeom prst="rect">
              <a:avLst/>
            </a:prstGeom>
            <a:noFill/>
          </p:spPr>
          <p:txBody>
            <a:bodyPr wrap="square" rtlCol="0">
              <a:spAutoFit/>
            </a:bodyPr>
            <a:lstStyle/>
            <a:p>
              <a:pPr algn="ctr"/>
              <a:r>
                <a:rPr lang="pt-BR" sz="1050" b="1" dirty="0"/>
                <a:t>REFEIÇÕES</a:t>
              </a:r>
            </a:p>
          </p:txBody>
        </p:sp>
        <p:pic>
          <p:nvPicPr>
            <p:cNvPr id="42" name="Gráfico 41" descr="Restaurante">
              <a:extLst>
                <a:ext uri="{FF2B5EF4-FFF2-40B4-BE49-F238E27FC236}">
                  <a16:creationId xmlns:a16="http://schemas.microsoft.com/office/drawing/2014/main" id="{96329421-E6E6-6ADD-DBE0-743E4023C57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05268" y="2015337"/>
              <a:ext cx="540000" cy="540000"/>
            </a:xfrm>
            <a:prstGeom prst="rect">
              <a:avLst/>
            </a:prstGeom>
          </p:spPr>
        </p:pic>
      </p:grpSp>
      <p:grpSp>
        <p:nvGrpSpPr>
          <p:cNvPr id="43" name="Agrupar 42">
            <a:extLst>
              <a:ext uri="{FF2B5EF4-FFF2-40B4-BE49-F238E27FC236}">
                <a16:creationId xmlns:a16="http://schemas.microsoft.com/office/drawing/2014/main" id="{3DBEE217-5813-1A3F-D625-4C1074D49FA0}"/>
              </a:ext>
            </a:extLst>
          </p:cNvPr>
          <p:cNvGrpSpPr/>
          <p:nvPr/>
        </p:nvGrpSpPr>
        <p:grpSpPr>
          <a:xfrm>
            <a:off x="2059435" y="2438471"/>
            <a:ext cx="1739136" cy="843309"/>
            <a:chOff x="4614275" y="2015337"/>
            <a:chExt cx="1739136" cy="843309"/>
          </a:xfrm>
        </p:grpSpPr>
        <p:sp>
          <p:nvSpPr>
            <p:cNvPr id="44" name="CaixaDeTexto 43">
              <a:extLst>
                <a:ext uri="{FF2B5EF4-FFF2-40B4-BE49-F238E27FC236}">
                  <a16:creationId xmlns:a16="http://schemas.microsoft.com/office/drawing/2014/main" id="{C4CB39DB-56AB-9C8A-284C-03DD412E66DE}"/>
                </a:ext>
              </a:extLst>
            </p:cNvPr>
            <p:cNvSpPr txBox="1"/>
            <p:nvPr/>
          </p:nvSpPr>
          <p:spPr>
            <a:xfrm>
              <a:off x="4614275" y="2604730"/>
              <a:ext cx="1739136" cy="253916"/>
            </a:xfrm>
            <a:prstGeom prst="rect">
              <a:avLst/>
            </a:prstGeom>
            <a:noFill/>
          </p:spPr>
          <p:txBody>
            <a:bodyPr wrap="square" rtlCol="0">
              <a:spAutoFit/>
            </a:bodyPr>
            <a:lstStyle/>
            <a:p>
              <a:pPr algn="ctr"/>
              <a:r>
                <a:rPr lang="pt-BR" sz="1050" b="1" dirty="0"/>
                <a:t>ENTRETENIMENTO</a:t>
              </a:r>
            </a:p>
          </p:txBody>
        </p:sp>
        <p:pic>
          <p:nvPicPr>
            <p:cNvPr id="45" name="Gráfico 44" descr="Pipoca">
              <a:extLst>
                <a:ext uri="{FF2B5EF4-FFF2-40B4-BE49-F238E27FC236}">
                  <a16:creationId xmlns:a16="http://schemas.microsoft.com/office/drawing/2014/main" id="{2BC5D962-9625-1FC5-875A-8627EEA1B2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3843" y="2015337"/>
              <a:ext cx="540000" cy="540000"/>
            </a:xfrm>
            <a:prstGeom prst="rect">
              <a:avLst/>
            </a:prstGeom>
          </p:spPr>
        </p:pic>
      </p:grpSp>
      <p:grpSp>
        <p:nvGrpSpPr>
          <p:cNvPr id="46" name="Agrupar 45">
            <a:extLst>
              <a:ext uri="{FF2B5EF4-FFF2-40B4-BE49-F238E27FC236}">
                <a16:creationId xmlns:a16="http://schemas.microsoft.com/office/drawing/2014/main" id="{D906BEC8-AF91-A299-03A9-DB38DA382DDF}"/>
              </a:ext>
            </a:extLst>
          </p:cNvPr>
          <p:cNvGrpSpPr/>
          <p:nvPr/>
        </p:nvGrpSpPr>
        <p:grpSpPr>
          <a:xfrm>
            <a:off x="3354302" y="2438471"/>
            <a:ext cx="1739136" cy="843309"/>
            <a:chOff x="6172965" y="2015337"/>
            <a:chExt cx="1739136" cy="843309"/>
          </a:xfrm>
        </p:grpSpPr>
        <p:sp>
          <p:nvSpPr>
            <p:cNvPr id="47" name="CaixaDeTexto 46">
              <a:extLst>
                <a:ext uri="{FF2B5EF4-FFF2-40B4-BE49-F238E27FC236}">
                  <a16:creationId xmlns:a16="http://schemas.microsoft.com/office/drawing/2014/main" id="{74293168-A01E-32E8-E20E-4CCA1AD2DBA3}"/>
                </a:ext>
              </a:extLst>
            </p:cNvPr>
            <p:cNvSpPr txBox="1"/>
            <p:nvPr/>
          </p:nvSpPr>
          <p:spPr>
            <a:xfrm>
              <a:off x="6172965" y="2604730"/>
              <a:ext cx="1739136" cy="253916"/>
            </a:xfrm>
            <a:prstGeom prst="rect">
              <a:avLst/>
            </a:prstGeom>
            <a:noFill/>
          </p:spPr>
          <p:txBody>
            <a:bodyPr wrap="square" rtlCol="0">
              <a:spAutoFit/>
            </a:bodyPr>
            <a:lstStyle/>
            <a:p>
              <a:pPr algn="ctr"/>
              <a:r>
                <a:rPr lang="pt-BR" sz="1050" b="1" dirty="0"/>
                <a:t>HOSPITALIDADES</a:t>
              </a:r>
            </a:p>
          </p:txBody>
        </p:sp>
        <p:pic>
          <p:nvPicPr>
            <p:cNvPr id="48" name="Gráfico 47" descr="Sino de hotel">
              <a:extLst>
                <a:ext uri="{FF2B5EF4-FFF2-40B4-BE49-F238E27FC236}">
                  <a16:creationId xmlns:a16="http://schemas.microsoft.com/office/drawing/2014/main" id="{B8A2AA27-284C-E65A-AB89-B3739FB33E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2533" y="2015337"/>
              <a:ext cx="540000" cy="540000"/>
            </a:xfrm>
            <a:prstGeom prst="rect">
              <a:avLst/>
            </a:prstGeom>
          </p:spPr>
        </p:pic>
      </p:grpSp>
      <p:grpSp>
        <p:nvGrpSpPr>
          <p:cNvPr id="49" name="Agrupar 48">
            <a:extLst>
              <a:ext uri="{FF2B5EF4-FFF2-40B4-BE49-F238E27FC236}">
                <a16:creationId xmlns:a16="http://schemas.microsoft.com/office/drawing/2014/main" id="{D95CED26-12C6-94A8-549B-73A882B1F649}"/>
              </a:ext>
            </a:extLst>
          </p:cNvPr>
          <p:cNvGrpSpPr/>
          <p:nvPr/>
        </p:nvGrpSpPr>
        <p:grpSpPr>
          <a:xfrm>
            <a:off x="1221768" y="2438471"/>
            <a:ext cx="1193036" cy="843309"/>
            <a:chOff x="3480421" y="2015337"/>
            <a:chExt cx="1193036" cy="843309"/>
          </a:xfrm>
        </p:grpSpPr>
        <p:sp>
          <p:nvSpPr>
            <p:cNvPr id="50" name="CaixaDeTexto 49">
              <a:extLst>
                <a:ext uri="{FF2B5EF4-FFF2-40B4-BE49-F238E27FC236}">
                  <a16:creationId xmlns:a16="http://schemas.microsoft.com/office/drawing/2014/main" id="{CAB8556B-5547-0385-E77C-851835DB6E61}"/>
                </a:ext>
              </a:extLst>
            </p:cNvPr>
            <p:cNvSpPr txBox="1"/>
            <p:nvPr/>
          </p:nvSpPr>
          <p:spPr>
            <a:xfrm>
              <a:off x="3480421" y="2604730"/>
              <a:ext cx="1193036" cy="253916"/>
            </a:xfrm>
            <a:prstGeom prst="rect">
              <a:avLst/>
            </a:prstGeom>
            <a:noFill/>
          </p:spPr>
          <p:txBody>
            <a:bodyPr wrap="square" rtlCol="0">
              <a:spAutoFit/>
            </a:bodyPr>
            <a:lstStyle/>
            <a:p>
              <a:pPr algn="ctr"/>
              <a:r>
                <a:rPr lang="pt-BR" sz="1050" b="1" dirty="0"/>
                <a:t>PRESENTES</a:t>
              </a:r>
            </a:p>
          </p:txBody>
        </p:sp>
        <p:pic>
          <p:nvPicPr>
            <p:cNvPr id="51" name="Gráfico 50" descr="Presente">
              <a:extLst>
                <a:ext uri="{FF2B5EF4-FFF2-40B4-BE49-F238E27FC236}">
                  <a16:creationId xmlns:a16="http://schemas.microsoft.com/office/drawing/2014/main" id="{AF13A078-2FEF-FD2D-D551-2FC665DF7E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6939" y="2015337"/>
              <a:ext cx="540000" cy="540000"/>
            </a:xfrm>
            <a:prstGeom prst="rect">
              <a:avLst/>
            </a:prstGeom>
          </p:spPr>
        </p:pic>
      </p:grpSp>
      <p:grpSp>
        <p:nvGrpSpPr>
          <p:cNvPr id="52" name="Agrupar 51">
            <a:extLst>
              <a:ext uri="{FF2B5EF4-FFF2-40B4-BE49-F238E27FC236}">
                <a16:creationId xmlns:a16="http://schemas.microsoft.com/office/drawing/2014/main" id="{52713605-9357-B9A1-4C6B-39C417882E17}"/>
              </a:ext>
            </a:extLst>
          </p:cNvPr>
          <p:cNvGrpSpPr/>
          <p:nvPr/>
        </p:nvGrpSpPr>
        <p:grpSpPr>
          <a:xfrm>
            <a:off x="396801" y="2438471"/>
            <a:ext cx="1193036" cy="843309"/>
            <a:chOff x="2502986" y="2015337"/>
            <a:chExt cx="1193036" cy="843309"/>
          </a:xfrm>
        </p:grpSpPr>
        <p:sp>
          <p:nvSpPr>
            <p:cNvPr id="53" name="CaixaDeTexto 52">
              <a:extLst>
                <a:ext uri="{FF2B5EF4-FFF2-40B4-BE49-F238E27FC236}">
                  <a16:creationId xmlns:a16="http://schemas.microsoft.com/office/drawing/2014/main" id="{F47F3890-38CF-F7B2-B373-173BB001CEED}"/>
                </a:ext>
              </a:extLst>
            </p:cNvPr>
            <p:cNvSpPr txBox="1"/>
            <p:nvPr/>
          </p:nvSpPr>
          <p:spPr>
            <a:xfrm>
              <a:off x="2502986" y="2604730"/>
              <a:ext cx="1193036" cy="253916"/>
            </a:xfrm>
            <a:prstGeom prst="rect">
              <a:avLst/>
            </a:prstGeom>
            <a:noFill/>
          </p:spPr>
          <p:txBody>
            <a:bodyPr wrap="square" rtlCol="0">
              <a:spAutoFit/>
            </a:bodyPr>
            <a:lstStyle/>
            <a:p>
              <a:pPr algn="ctr"/>
              <a:r>
                <a:rPr lang="pt-BR" sz="1050" b="1" dirty="0"/>
                <a:t>DINHEIRO</a:t>
              </a:r>
            </a:p>
          </p:txBody>
        </p:sp>
        <p:pic>
          <p:nvPicPr>
            <p:cNvPr id="54" name="Gráfico 53" descr="Dinheiro">
              <a:extLst>
                <a:ext uri="{FF2B5EF4-FFF2-40B4-BE49-F238E27FC236}">
                  <a16:creationId xmlns:a16="http://schemas.microsoft.com/office/drawing/2014/main" id="{86E39704-E35D-6CC1-1B41-0309B8B44D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29504" y="2015337"/>
              <a:ext cx="540000" cy="540000"/>
            </a:xfrm>
            <a:prstGeom prst="rect">
              <a:avLst/>
            </a:prstGeom>
          </p:spPr>
        </p:pic>
      </p:grpSp>
      <p:grpSp>
        <p:nvGrpSpPr>
          <p:cNvPr id="55" name="Agrupar 54">
            <a:extLst>
              <a:ext uri="{FF2B5EF4-FFF2-40B4-BE49-F238E27FC236}">
                <a16:creationId xmlns:a16="http://schemas.microsoft.com/office/drawing/2014/main" id="{44495162-2AD2-4BDD-6C2D-82C148D3D695}"/>
              </a:ext>
            </a:extLst>
          </p:cNvPr>
          <p:cNvGrpSpPr/>
          <p:nvPr/>
        </p:nvGrpSpPr>
        <p:grpSpPr>
          <a:xfrm>
            <a:off x="10417264" y="2448876"/>
            <a:ext cx="1739136" cy="955498"/>
            <a:chOff x="8550902" y="3012058"/>
            <a:chExt cx="1739136" cy="955498"/>
          </a:xfrm>
        </p:grpSpPr>
        <p:sp>
          <p:nvSpPr>
            <p:cNvPr id="56" name="CaixaDeTexto 55">
              <a:extLst>
                <a:ext uri="{FF2B5EF4-FFF2-40B4-BE49-F238E27FC236}">
                  <a16:creationId xmlns:a16="http://schemas.microsoft.com/office/drawing/2014/main" id="{A14D8EC5-72A9-6BE5-1533-707E7D10B9EC}"/>
                </a:ext>
              </a:extLst>
            </p:cNvPr>
            <p:cNvSpPr txBox="1"/>
            <p:nvPr/>
          </p:nvSpPr>
          <p:spPr>
            <a:xfrm>
              <a:off x="8550902" y="3552058"/>
              <a:ext cx="1739136" cy="415498"/>
            </a:xfrm>
            <a:prstGeom prst="rect">
              <a:avLst/>
            </a:prstGeom>
            <a:noFill/>
          </p:spPr>
          <p:txBody>
            <a:bodyPr wrap="square" rtlCol="0">
              <a:spAutoFit/>
            </a:bodyPr>
            <a:lstStyle/>
            <a:p>
              <a:pPr algn="ctr"/>
              <a:r>
                <a:rPr lang="pt-BR" sz="1050" b="1" dirty="0"/>
                <a:t>PRODUTOS GRATUITOS</a:t>
              </a:r>
            </a:p>
          </p:txBody>
        </p:sp>
        <p:pic>
          <p:nvPicPr>
            <p:cNvPr id="57" name="Gráfico 56" descr="Kit de Primeiros Socorros">
              <a:extLst>
                <a:ext uri="{FF2B5EF4-FFF2-40B4-BE49-F238E27FC236}">
                  <a16:creationId xmlns:a16="http://schemas.microsoft.com/office/drawing/2014/main" id="{281598B2-856F-C10D-F01F-5E2BE2D028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50470" y="3012058"/>
              <a:ext cx="540000" cy="540000"/>
            </a:xfrm>
            <a:prstGeom prst="rect">
              <a:avLst/>
            </a:prstGeom>
          </p:spPr>
        </p:pic>
      </p:grpSp>
      <p:grpSp>
        <p:nvGrpSpPr>
          <p:cNvPr id="58" name="Agrupar 57">
            <a:extLst>
              <a:ext uri="{FF2B5EF4-FFF2-40B4-BE49-F238E27FC236}">
                <a16:creationId xmlns:a16="http://schemas.microsoft.com/office/drawing/2014/main" id="{98EDED74-6E79-6EB2-F4A0-1AF3C5043997}"/>
              </a:ext>
            </a:extLst>
          </p:cNvPr>
          <p:cNvGrpSpPr/>
          <p:nvPr/>
        </p:nvGrpSpPr>
        <p:grpSpPr>
          <a:xfrm>
            <a:off x="9583320" y="2496592"/>
            <a:ext cx="1739136" cy="793916"/>
            <a:chOff x="7326514" y="3012058"/>
            <a:chExt cx="1739136" cy="793916"/>
          </a:xfrm>
        </p:grpSpPr>
        <p:sp>
          <p:nvSpPr>
            <p:cNvPr id="59" name="CaixaDeTexto 58">
              <a:extLst>
                <a:ext uri="{FF2B5EF4-FFF2-40B4-BE49-F238E27FC236}">
                  <a16:creationId xmlns:a16="http://schemas.microsoft.com/office/drawing/2014/main" id="{E809E0A4-0B5D-D088-6185-963653857F54}"/>
                </a:ext>
              </a:extLst>
            </p:cNvPr>
            <p:cNvSpPr txBox="1"/>
            <p:nvPr/>
          </p:nvSpPr>
          <p:spPr>
            <a:xfrm>
              <a:off x="7326514" y="3552058"/>
              <a:ext cx="1739136" cy="253916"/>
            </a:xfrm>
            <a:prstGeom prst="rect">
              <a:avLst/>
            </a:prstGeom>
            <a:noFill/>
          </p:spPr>
          <p:txBody>
            <a:bodyPr wrap="square" rtlCol="0">
              <a:spAutoFit/>
            </a:bodyPr>
            <a:lstStyle/>
            <a:p>
              <a:pPr algn="ctr"/>
              <a:r>
                <a:rPr lang="pt-BR" sz="1050" b="1" dirty="0"/>
                <a:t>DOAÇÕES</a:t>
              </a:r>
            </a:p>
          </p:txBody>
        </p:sp>
        <p:pic>
          <p:nvPicPr>
            <p:cNvPr id="60" name="Gráfico 59" descr="Dinheiro voador">
              <a:extLst>
                <a:ext uri="{FF2B5EF4-FFF2-40B4-BE49-F238E27FC236}">
                  <a16:creationId xmlns:a16="http://schemas.microsoft.com/office/drawing/2014/main" id="{DC9587E5-3CDF-DDBB-38B4-286B5767DA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26082" y="3012058"/>
              <a:ext cx="540000" cy="540000"/>
            </a:xfrm>
            <a:prstGeom prst="rect">
              <a:avLst/>
            </a:prstGeom>
          </p:spPr>
        </p:pic>
      </p:grpSp>
      <p:sp>
        <p:nvSpPr>
          <p:cNvPr id="61" name="CaixaDeTexto 60">
            <a:extLst>
              <a:ext uri="{FF2B5EF4-FFF2-40B4-BE49-F238E27FC236}">
                <a16:creationId xmlns:a16="http://schemas.microsoft.com/office/drawing/2014/main" id="{A29B7A7E-30A1-A1E1-CBA7-86C907350367}"/>
              </a:ext>
            </a:extLst>
          </p:cNvPr>
          <p:cNvSpPr txBox="1"/>
          <p:nvPr/>
        </p:nvSpPr>
        <p:spPr>
          <a:xfrm>
            <a:off x="1221768" y="3499686"/>
            <a:ext cx="10184606" cy="482055"/>
          </a:xfrm>
          <a:prstGeom prst="rect">
            <a:avLst/>
          </a:prstGeom>
          <a:noFill/>
        </p:spPr>
        <p:txBody>
          <a:bodyPr wrap="square">
            <a:spAutoFit/>
          </a:bodyPr>
          <a:lstStyle/>
          <a:p>
            <a:pPr algn="ctr">
              <a:lnSpc>
                <a:spcPct val="150000"/>
              </a:lnSpc>
            </a:pPr>
            <a:r>
              <a:rPr lang="pt-BR" sz="900" b="1" i="1" dirty="0"/>
              <a:t>Alguns itens podem ser disponibilizados conforme situações específicas e em conformidades com políticas vigentes no Grupo. </a:t>
            </a:r>
            <a:br>
              <a:rPr lang="pt-BR" sz="900" b="1" i="1" dirty="0"/>
            </a:br>
            <a:r>
              <a:rPr lang="pt-BR" sz="900" b="1" i="1" dirty="0"/>
              <a:t>Consulte o Departamento de </a:t>
            </a:r>
            <a:r>
              <a:rPr lang="pt-BR" sz="900" b="1" i="1" dirty="0" err="1"/>
              <a:t>Compliance</a:t>
            </a:r>
            <a:r>
              <a:rPr lang="pt-BR" sz="900" b="1" i="1" dirty="0"/>
              <a:t> para obter a orientação adequada.</a:t>
            </a:r>
          </a:p>
        </p:txBody>
      </p:sp>
      <p:sp>
        <p:nvSpPr>
          <p:cNvPr id="62" name="CaixaDeTexto 61">
            <a:extLst>
              <a:ext uri="{FF2B5EF4-FFF2-40B4-BE49-F238E27FC236}">
                <a16:creationId xmlns:a16="http://schemas.microsoft.com/office/drawing/2014/main" id="{3B66B152-10DF-CD04-A7AF-FB60C7435425}"/>
              </a:ext>
            </a:extLst>
          </p:cNvPr>
          <p:cNvSpPr txBox="1"/>
          <p:nvPr/>
        </p:nvSpPr>
        <p:spPr>
          <a:xfrm>
            <a:off x="978240" y="4401969"/>
            <a:ext cx="5006566" cy="1954381"/>
          </a:xfrm>
          <a:prstGeom prst="rect">
            <a:avLst/>
          </a:prstGeom>
          <a:noFill/>
        </p:spPr>
        <p:txBody>
          <a:bodyPr wrap="square">
            <a:spAutoFit/>
          </a:bodyPr>
          <a:lstStyle/>
          <a:p>
            <a:r>
              <a:rPr lang="pt-BR" sz="1100" b="1" dirty="0"/>
              <a:t>Produtos “Sem Custo”</a:t>
            </a:r>
          </a:p>
          <a:p>
            <a:pPr>
              <a:lnSpc>
                <a:spcPct val="150000"/>
              </a:lnSpc>
            </a:pPr>
            <a:r>
              <a:rPr lang="pt-BR" sz="1100" dirty="0"/>
              <a:t>Em determinadas situações é possível entregar produtos a clientes sem custos, como por exemplo, quando necessário demonstrar o produto para provar que este atende as necessidades.</a:t>
            </a:r>
          </a:p>
          <a:p>
            <a:pPr>
              <a:lnSpc>
                <a:spcPct val="150000"/>
              </a:lnSpc>
            </a:pPr>
            <a:r>
              <a:rPr lang="pt-BR" sz="1100" dirty="0"/>
              <a:t>Porém sempre deve estar com as documentações necessárias acompanhadas, mantendo os controles associados e atuando tempestivamente sobre os produtos sem custo.</a:t>
            </a:r>
          </a:p>
          <a:p>
            <a:endParaRPr lang="pt-BR" sz="1100" dirty="0">
              <a:solidFill>
                <a:sysClr val="windowText" lastClr="000000"/>
              </a:solidFill>
            </a:endParaRPr>
          </a:p>
        </p:txBody>
      </p:sp>
      <p:sp>
        <p:nvSpPr>
          <p:cNvPr id="63" name="CaixaDeTexto 62">
            <a:extLst>
              <a:ext uri="{FF2B5EF4-FFF2-40B4-BE49-F238E27FC236}">
                <a16:creationId xmlns:a16="http://schemas.microsoft.com/office/drawing/2014/main" id="{958E4734-ECE8-8B60-3A17-59E60454CD3D}"/>
              </a:ext>
            </a:extLst>
          </p:cNvPr>
          <p:cNvSpPr txBox="1"/>
          <p:nvPr/>
        </p:nvSpPr>
        <p:spPr>
          <a:xfrm>
            <a:off x="6524806" y="4278854"/>
            <a:ext cx="5173245" cy="1915140"/>
          </a:xfrm>
          <a:prstGeom prst="rect">
            <a:avLst/>
          </a:prstGeom>
          <a:noFill/>
        </p:spPr>
        <p:txBody>
          <a:bodyPr wrap="square">
            <a:spAutoFit/>
          </a:bodyPr>
          <a:lstStyle/>
          <a:p>
            <a:pPr>
              <a:lnSpc>
                <a:spcPct val="150000"/>
              </a:lnSpc>
              <a:spcAft>
                <a:spcPts val="600"/>
              </a:spcAft>
            </a:pPr>
            <a:r>
              <a:rPr lang="pt-BR" sz="1100" b="1" dirty="0"/>
              <a:t>Colaboração com Profissionais da Saúde</a:t>
            </a:r>
          </a:p>
          <a:p>
            <a:pPr lvl="0">
              <a:lnSpc>
                <a:spcPct val="150000"/>
              </a:lnSpc>
            </a:pPr>
            <a:r>
              <a:rPr lang="pt-BR" sz="1100" dirty="0"/>
              <a:t>Incentivamos e colaboramos com profissionais da área da saúde através de condutas éticas para treinamento, conscientização e uso seguro dos produtos comercializados pelo Grupo, encontros científicos, compromissos de palestrantes, estudos clínicos, entre outros. Sempre com necessidade legítima e como profissionais qualificados, seguindo as práticas de mercado e a política do Grupo.</a:t>
            </a:r>
            <a:endParaRPr lang="pt-BR" sz="1400" b="1" dirty="0"/>
          </a:p>
        </p:txBody>
      </p:sp>
      <p:sp>
        <p:nvSpPr>
          <p:cNvPr id="64" name="Retângulo 63">
            <a:extLst>
              <a:ext uri="{FF2B5EF4-FFF2-40B4-BE49-F238E27FC236}">
                <a16:creationId xmlns:a16="http://schemas.microsoft.com/office/drawing/2014/main" id="{5C9CB446-69D3-E588-7C29-3D0BCB30E69E}"/>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484889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18</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600" dirty="0"/>
              <a:t>Nossos Clientes</a:t>
            </a:r>
          </a:p>
        </p:txBody>
      </p:sp>
      <p:sp>
        <p:nvSpPr>
          <p:cNvPr id="7" name="Rectangle 5">
            <a:extLst>
              <a:ext uri="{FF2B5EF4-FFF2-40B4-BE49-F238E27FC236}">
                <a16:creationId xmlns:a16="http://schemas.microsoft.com/office/drawing/2014/main" id="{CE03D6CD-1D75-A2BE-4D81-23F7FBBE4559}"/>
              </a:ext>
            </a:extLst>
          </p:cNvPr>
          <p:cNvSpPr/>
          <p:nvPr/>
        </p:nvSpPr>
        <p:spPr>
          <a:xfrm>
            <a:off x="838200" y="1508129"/>
            <a:ext cx="10010775" cy="611899"/>
          </a:xfrm>
          <a:prstGeom prst="rect">
            <a:avLst/>
          </a:prstGeom>
        </p:spPr>
        <p:txBody>
          <a:bodyPr wrap="square">
            <a:spAutoFit/>
          </a:bodyPr>
          <a:lstStyle/>
          <a:p>
            <a:pPr>
              <a:lnSpc>
                <a:spcPct val="150000"/>
              </a:lnSpc>
            </a:pPr>
            <a:r>
              <a:rPr lang="pt-BR" sz="1200" dirty="0"/>
              <a:t>Entregar ou mesmo aceitar presentes e/ou brindes, ou outros itens, pode denotar um potencial conflito de interesses e expor perante as leis de anticorrupção, uma vez que potencialmente configura vantagem indevida.</a:t>
            </a: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5" name="Gráfico 14" descr="Aperto de mão">
            <a:extLst>
              <a:ext uri="{FF2B5EF4-FFF2-40B4-BE49-F238E27FC236}">
                <a16:creationId xmlns:a16="http://schemas.microsoft.com/office/drawing/2014/main" id="{AB14012E-CD99-140D-4359-CEFDCB4D46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200" y="214607"/>
            <a:ext cx="684000" cy="684000"/>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b="1" dirty="0">
                <a:solidFill>
                  <a:schemeClr val="tx1"/>
                </a:solidFill>
              </a:rPr>
              <a:t>Brindes e Presentes</a:t>
            </a:r>
          </a:p>
        </p:txBody>
      </p:sp>
      <p:sp>
        <p:nvSpPr>
          <p:cNvPr id="62" name="CaixaDeTexto 61">
            <a:extLst>
              <a:ext uri="{FF2B5EF4-FFF2-40B4-BE49-F238E27FC236}">
                <a16:creationId xmlns:a16="http://schemas.microsoft.com/office/drawing/2014/main" id="{3B66B152-10DF-CD04-A7AF-FB60C7435425}"/>
              </a:ext>
            </a:extLst>
          </p:cNvPr>
          <p:cNvSpPr txBox="1"/>
          <p:nvPr/>
        </p:nvSpPr>
        <p:spPr>
          <a:xfrm>
            <a:off x="758503" y="3429000"/>
            <a:ext cx="4854396" cy="2092881"/>
          </a:xfrm>
          <a:prstGeom prst="rect">
            <a:avLst/>
          </a:prstGeom>
          <a:noFill/>
        </p:spPr>
        <p:txBody>
          <a:bodyPr wrap="square">
            <a:spAutoFit/>
          </a:bodyPr>
          <a:lstStyle/>
          <a:p>
            <a:pPr>
              <a:lnSpc>
                <a:spcPct val="150000"/>
              </a:lnSpc>
              <a:spcAft>
                <a:spcPts val="600"/>
              </a:spcAft>
            </a:pPr>
            <a:r>
              <a:rPr lang="pt-BR" sz="1400" b="1" dirty="0"/>
              <a:t>Como fazemos o que é certo?</a:t>
            </a:r>
          </a:p>
          <a:p>
            <a:pPr marL="628650" lvl="1" indent="-171450">
              <a:spcAft>
                <a:spcPts val="600"/>
              </a:spcAft>
              <a:buFont typeface="Wingdings" panose="05000000000000000000" pitchFamily="2" charset="2"/>
              <a:buChar char="ü"/>
            </a:pPr>
            <a:r>
              <a:rPr lang="pt-BR" sz="1200" dirty="0"/>
              <a:t>Entregue algo que beneficie os pacientes;</a:t>
            </a:r>
          </a:p>
          <a:p>
            <a:pPr marL="628650" lvl="1" indent="-171450">
              <a:spcAft>
                <a:spcPts val="600"/>
              </a:spcAft>
              <a:buFont typeface="Wingdings" panose="05000000000000000000" pitchFamily="2" charset="2"/>
              <a:buChar char="ü"/>
            </a:pPr>
            <a:r>
              <a:rPr lang="pt-BR" sz="1200" dirty="0"/>
              <a:t>Pense sempre se atenderá um propósito educacional;</a:t>
            </a:r>
          </a:p>
          <a:p>
            <a:pPr marL="628650" lvl="1" indent="-171450">
              <a:spcAft>
                <a:spcPts val="600"/>
              </a:spcAft>
              <a:buFont typeface="Wingdings" panose="05000000000000000000" pitchFamily="2" charset="2"/>
              <a:buChar char="ü"/>
            </a:pPr>
            <a:r>
              <a:rPr lang="pt-BR" sz="1200" dirty="0"/>
              <a:t>Busque sempre se certificar se atende a regras específicas das organizações;</a:t>
            </a:r>
          </a:p>
          <a:p>
            <a:pPr marL="628650" lvl="1" indent="-171450">
              <a:spcAft>
                <a:spcPts val="600"/>
              </a:spcAft>
              <a:buFont typeface="Wingdings" panose="05000000000000000000" pitchFamily="2" charset="2"/>
              <a:buChar char="ü"/>
            </a:pPr>
            <a:r>
              <a:rPr lang="pt-BR" sz="1200" dirty="0"/>
              <a:t>Aceite presentes somente de valor nominal e não frequentes;</a:t>
            </a:r>
          </a:p>
          <a:p>
            <a:endParaRPr lang="pt-BR" sz="1200" dirty="0">
              <a:solidFill>
                <a:sysClr val="windowText" lastClr="000000"/>
              </a:solidFill>
            </a:endParaRPr>
          </a:p>
        </p:txBody>
      </p:sp>
      <p:sp>
        <p:nvSpPr>
          <p:cNvPr id="63" name="CaixaDeTexto 62">
            <a:extLst>
              <a:ext uri="{FF2B5EF4-FFF2-40B4-BE49-F238E27FC236}">
                <a16:creationId xmlns:a16="http://schemas.microsoft.com/office/drawing/2014/main" id="{958E4734-ECE8-8B60-3A17-59E60454CD3D}"/>
              </a:ext>
            </a:extLst>
          </p:cNvPr>
          <p:cNvSpPr txBox="1"/>
          <p:nvPr/>
        </p:nvSpPr>
        <p:spPr>
          <a:xfrm>
            <a:off x="5843587" y="3314925"/>
            <a:ext cx="5949686" cy="2616101"/>
          </a:xfrm>
          <a:prstGeom prst="rect">
            <a:avLst/>
          </a:prstGeom>
          <a:noFill/>
        </p:spPr>
        <p:txBody>
          <a:bodyPr wrap="square">
            <a:spAutoFit/>
          </a:bodyPr>
          <a:lstStyle/>
          <a:p>
            <a:pPr>
              <a:lnSpc>
                <a:spcPct val="150000"/>
              </a:lnSpc>
              <a:spcAft>
                <a:spcPts val="600"/>
              </a:spcAft>
            </a:pPr>
            <a:r>
              <a:rPr lang="pt-BR" sz="1400" b="1" dirty="0"/>
              <a:t>Como evitamos o errado?</a:t>
            </a:r>
          </a:p>
          <a:p>
            <a:pPr marL="628650" lvl="1" indent="-171450">
              <a:spcAft>
                <a:spcPts val="600"/>
              </a:spcAft>
              <a:buFont typeface="Wingdings" panose="05000000000000000000" pitchFamily="2" charset="2"/>
              <a:buChar char="ü"/>
            </a:pPr>
            <a:r>
              <a:rPr lang="pt-BR" sz="1200" dirty="0"/>
              <a:t>Não dê nada de alto valor, mesmo biscoitos, chocolates, cestas de presentes, inclusive em datas festivas como aniversários, nascimentos;</a:t>
            </a:r>
          </a:p>
          <a:p>
            <a:pPr marL="628650" lvl="1" indent="-171450">
              <a:spcAft>
                <a:spcPts val="600"/>
              </a:spcAft>
              <a:buFont typeface="Wingdings" panose="05000000000000000000" pitchFamily="2" charset="2"/>
              <a:buChar char="ü"/>
            </a:pPr>
            <a:r>
              <a:rPr lang="pt-BR" sz="1200" dirty="0"/>
              <a:t>Não pague nenhum entretenimento, evento pessoal, recreação ou algo similar;</a:t>
            </a:r>
          </a:p>
          <a:p>
            <a:pPr marL="628650" lvl="1" indent="-171450">
              <a:spcAft>
                <a:spcPts val="600"/>
              </a:spcAft>
              <a:buFont typeface="Wingdings" panose="05000000000000000000" pitchFamily="2" charset="2"/>
              <a:buChar char="ü"/>
            </a:pPr>
            <a:r>
              <a:rPr lang="pt-BR" sz="1200" dirty="0"/>
              <a:t>Não pague nada para qualquer agente do governo;</a:t>
            </a:r>
          </a:p>
          <a:p>
            <a:pPr marL="628650" lvl="1" indent="-171450">
              <a:spcAft>
                <a:spcPts val="600"/>
              </a:spcAft>
              <a:buFont typeface="Wingdings" panose="05000000000000000000" pitchFamily="2" charset="2"/>
              <a:buChar char="ü"/>
            </a:pPr>
            <a:r>
              <a:rPr lang="pt-BR" sz="1200" dirty="0"/>
              <a:t>Não aceite dinheiro ou equivalentes como cartões de presente (“</a:t>
            </a:r>
            <a:r>
              <a:rPr lang="pt-BR" sz="1200" i="1" dirty="0" err="1"/>
              <a:t>Giftcard</a:t>
            </a:r>
            <a:r>
              <a:rPr lang="pt-BR" sz="1200" dirty="0"/>
              <a:t>”);</a:t>
            </a:r>
          </a:p>
          <a:p>
            <a:pPr marL="628650" lvl="1" indent="-171450">
              <a:spcAft>
                <a:spcPts val="600"/>
              </a:spcAft>
              <a:buFont typeface="Wingdings" panose="05000000000000000000" pitchFamily="2" charset="2"/>
              <a:buChar char="ü"/>
            </a:pPr>
            <a:r>
              <a:rPr lang="pt-BR" sz="1200" dirty="0"/>
              <a:t>Não aceite presentes ou hospitalidade se eles afetarem ou parecerem afetar sua capacidade de tomar decisões de forma imparcial;</a:t>
            </a:r>
          </a:p>
          <a:p>
            <a:pPr marL="628650" lvl="1" indent="-171450">
              <a:spcAft>
                <a:spcPts val="600"/>
              </a:spcAft>
              <a:buFont typeface="Wingdings" panose="05000000000000000000" pitchFamily="2" charset="2"/>
              <a:buChar char="ü"/>
            </a:pPr>
            <a:r>
              <a:rPr lang="pt-BR" sz="1200" dirty="0"/>
              <a:t>JAMAIS solicite presentes ou hospitalidade.</a:t>
            </a:r>
          </a:p>
        </p:txBody>
      </p:sp>
      <p:sp>
        <p:nvSpPr>
          <p:cNvPr id="64" name="CaixaDeTexto 63">
            <a:extLst>
              <a:ext uri="{FF2B5EF4-FFF2-40B4-BE49-F238E27FC236}">
                <a16:creationId xmlns:a16="http://schemas.microsoft.com/office/drawing/2014/main" id="{A8262769-4966-15AF-7E68-051D359A4BA7}"/>
              </a:ext>
            </a:extLst>
          </p:cNvPr>
          <p:cNvSpPr txBox="1"/>
          <p:nvPr/>
        </p:nvSpPr>
        <p:spPr>
          <a:xfrm>
            <a:off x="1189302" y="2277703"/>
            <a:ext cx="9915525" cy="611899"/>
          </a:xfrm>
          <a:prstGeom prst="rect">
            <a:avLst/>
          </a:prstGeom>
          <a:noFill/>
        </p:spPr>
        <p:txBody>
          <a:bodyPr wrap="square">
            <a:spAutoFit/>
          </a:bodyPr>
          <a:lstStyle/>
          <a:p>
            <a:pPr>
              <a:lnSpc>
                <a:spcPct val="150000"/>
              </a:lnSpc>
              <a:spcAft>
                <a:spcPts val="600"/>
              </a:spcAft>
            </a:pPr>
            <a:r>
              <a:rPr lang="pt-BR" sz="1200" b="1" dirty="0"/>
              <a:t>Existem políticas e práticas no mercado específicas que são aplicáveis a presentes, brindes, entretenimentos, cortesias,  itens educacionais a serem entregues a profissionais e instituições de saúde.</a:t>
            </a:r>
            <a:endParaRPr lang="pt-BR" sz="1200" dirty="0"/>
          </a:p>
        </p:txBody>
      </p:sp>
      <p:pic>
        <p:nvPicPr>
          <p:cNvPr id="65" name="Gráfico 64" descr="Informações">
            <a:extLst>
              <a:ext uri="{FF2B5EF4-FFF2-40B4-BE49-F238E27FC236}">
                <a16:creationId xmlns:a16="http://schemas.microsoft.com/office/drawing/2014/main" id="{D8304733-57F2-753C-70BA-FF99C989FB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268" y="2382135"/>
            <a:ext cx="403034" cy="403034"/>
          </a:xfrm>
          <a:prstGeom prst="rect">
            <a:avLst/>
          </a:prstGeom>
        </p:spPr>
      </p:pic>
      <p:sp>
        <p:nvSpPr>
          <p:cNvPr id="66" name="CaixaDeTexto 65">
            <a:extLst>
              <a:ext uri="{FF2B5EF4-FFF2-40B4-BE49-F238E27FC236}">
                <a16:creationId xmlns:a16="http://schemas.microsoft.com/office/drawing/2014/main" id="{213892B9-4B6F-E29E-205D-CB692BB2FFF8}"/>
              </a:ext>
            </a:extLst>
          </p:cNvPr>
          <p:cNvSpPr txBox="1"/>
          <p:nvPr/>
        </p:nvSpPr>
        <p:spPr>
          <a:xfrm>
            <a:off x="685799" y="5958278"/>
            <a:ext cx="10820400" cy="294504"/>
          </a:xfrm>
          <a:prstGeom prst="rect">
            <a:avLst/>
          </a:prstGeom>
          <a:noFill/>
        </p:spPr>
        <p:txBody>
          <a:bodyPr wrap="square">
            <a:spAutoFit/>
          </a:bodyPr>
          <a:lstStyle/>
          <a:p>
            <a:pPr algn="ctr">
              <a:lnSpc>
                <a:spcPct val="150000"/>
              </a:lnSpc>
              <a:spcAft>
                <a:spcPts val="600"/>
              </a:spcAft>
            </a:pPr>
            <a:r>
              <a:rPr lang="pt-BR" sz="1000" b="1" dirty="0"/>
              <a:t>Na dúvida, sempre consulte o Departamento de </a:t>
            </a:r>
            <a:r>
              <a:rPr lang="pt-BR" sz="1000" b="1" dirty="0" err="1"/>
              <a:t>Compliance</a:t>
            </a:r>
            <a:r>
              <a:rPr lang="pt-BR" sz="1000" b="1" dirty="0"/>
              <a:t> antes de aceitar ou oferecer algo.</a:t>
            </a:r>
            <a:endParaRPr lang="pt-BR" sz="1000" dirty="0"/>
          </a:p>
        </p:txBody>
      </p:sp>
      <p:pic>
        <p:nvPicPr>
          <p:cNvPr id="67" name="Gráfico 66" descr="Informações">
            <a:extLst>
              <a:ext uri="{FF2B5EF4-FFF2-40B4-BE49-F238E27FC236}">
                <a16:creationId xmlns:a16="http://schemas.microsoft.com/office/drawing/2014/main" id="{EFDB6385-973F-5F67-7A24-789AAEC1FBA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379" y="5978833"/>
            <a:ext cx="253394" cy="253394"/>
          </a:xfrm>
          <a:prstGeom prst="rect">
            <a:avLst/>
          </a:prstGeom>
        </p:spPr>
      </p:pic>
    </p:spTree>
    <p:extLst>
      <p:ext uri="{BB962C8B-B14F-4D97-AF65-F5344CB8AC3E}">
        <p14:creationId xmlns:p14="http://schemas.microsoft.com/office/powerpoint/2010/main" val="1046900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4B483-8033-937F-8D14-832FD611B014}"/>
            </a:ext>
          </a:extLst>
        </p:cNvPr>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B62658D-5D32-537B-80EF-476E8BA52ECA}"/>
              </a:ext>
            </a:extLst>
          </p:cNvPr>
          <p:cNvSpPr>
            <a:spLocks noGrp="1"/>
          </p:cNvSpPr>
          <p:nvPr>
            <p:ph type="sldNum" sz="quarter" idx="12"/>
          </p:nvPr>
        </p:nvSpPr>
        <p:spPr/>
        <p:txBody>
          <a:bodyPr/>
          <a:lstStyle/>
          <a:p>
            <a:fld id="{4588EB30-5E0C-42EF-B17C-A7694EE67370}" type="slidenum">
              <a:rPr lang="pt-BR" smtClean="0"/>
              <a:pPr/>
              <a:t>19</a:t>
            </a:fld>
            <a:endParaRPr lang="pt-BR" dirty="0"/>
          </a:p>
        </p:txBody>
      </p:sp>
      <p:sp>
        <p:nvSpPr>
          <p:cNvPr id="16" name="Título 1">
            <a:extLst>
              <a:ext uri="{FF2B5EF4-FFF2-40B4-BE49-F238E27FC236}">
                <a16:creationId xmlns:a16="http://schemas.microsoft.com/office/drawing/2014/main" id="{47AF2708-BDFA-028B-F14E-24D9F1D6DAD4}"/>
              </a:ext>
            </a:extLst>
          </p:cNvPr>
          <p:cNvSpPr>
            <a:spLocks noGrp="1"/>
          </p:cNvSpPr>
          <p:nvPr>
            <p:ph type="title"/>
          </p:nvPr>
        </p:nvSpPr>
        <p:spPr>
          <a:xfrm>
            <a:off x="1189302" y="-106175"/>
            <a:ext cx="5393361" cy="1325563"/>
          </a:xfrm>
        </p:spPr>
        <p:txBody>
          <a:bodyPr>
            <a:normAutofit/>
          </a:bodyPr>
          <a:lstStyle/>
          <a:p>
            <a:r>
              <a:rPr lang="pt-BR" sz="3600" dirty="0"/>
              <a:t>Nossos Clientes</a:t>
            </a:r>
          </a:p>
        </p:txBody>
      </p:sp>
      <p:sp>
        <p:nvSpPr>
          <p:cNvPr id="7" name="Rectangle 5">
            <a:extLst>
              <a:ext uri="{FF2B5EF4-FFF2-40B4-BE49-F238E27FC236}">
                <a16:creationId xmlns:a16="http://schemas.microsoft.com/office/drawing/2014/main" id="{59A63A94-9E85-29C3-8548-56ED752B52CC}"/>
              </a:ext>
            </a:extLst>
          </p:cNvPr>
          <p:cNvSpPr/>
          <p:nvPr/>
        </p:nvSpPr>
        <p:spPr>
          <a:xfrm>
            <a:off x="685799" y="819014"/>
            <a:ext cx="11010001" cy="5505546"/>
          </a:xfrm>
          <a:prstGeom prst="rect">
            <a:avLst/>
          </a:prstGeom>
        </p:spPr>
        <p:txBody>
          <a:bodyPr wrap="square">
            <a:spAutoFit/>
          </a:bodyPr>
          <a:lstStyle/>
          <a:p>
            <a:r>
              <a:rPr lang="pt-BR" b="1" dirty="0"/>
              <a:t>Interações com </a:t>
            </a:r>
            <a:r>
              <a:rPr lang="pt-BR" b="1" dirty="0" err="1"/>
              <a:t>HCPs</a:t>
            </a:r>
            <a:endParaRPr lang="pt-BR" b="1" dirty="0"/>
          </a:p>
          <a:p>
            <a:endParaRPr lang="pt-BR" sz="1200" b="1" dirty="0"/>
          </a:p>
          <a:p>
            <a:pPr>
              <a:lnSpc>
                <a:spcPct val="150000"/>
              </a:lnSpc>
            </a:pPr>
            <a:r>
              <a:rPr lang="pt-BR" sz="1200" dirty="0"/>
              <a:t>Nas interações com profissionais da saúde (</a:t>
            </a:r>
            <a:r>
              <a:rPr lang="pt-BR" sz="1200" dirty="0" err="1"/>
              <a:t>HCPs</a:t>
            </a:r>
            <a:r>
              <a:rPr lang="pt-BR" sz="1200" dirty="0"/>
              <a:t>) e organizações de saúde, a Invasive atua de forma ética, transparente e em conformidade com a legislação aplicável, normas regulatórias e códigos do setor.</a:t>
            </a:r>
          </a:p>
          <a:p>
            <a:pPr>
              <a:lnSpc>
                <a:spcPct val="150000"/>
              </a:lnSpc>
            </a:pPr>
            <a:r>
              <a:rPr lang="pt-BR" sz="1200" dirty="0"/>
              <a:t>A promoção e comunicação de produtos devem ocorrer exclusivamente de acordo com as indicações aprovadas e instruções de uso vigentes, utilizando informações verdadeiras, precisas, objetivas e cientificamente fundamentadas. É proibida qualquer forma de promoção “off-</a:t>
            </a:r>
            <a:r>
              <a:rPr lang="pt-BR" sz="1200" dirty="0" err="1"/>
              <a:t>label</a:t>
            </a:r>
            <a:r>
              <a:rPr lang="pt-BR" sz="1200" dirty="0"/>
              <a:t>”, bem como alegações enganosas ou comparativas não autorizadas.</a:t>
            </a:r>
          </a:p>
          <a:p>
            <a:pPr>
              <a:lnSpc>
                <a:spcPct val="150000"/>
              </a:lnSpc>
            </a:pPr>
            <a:r>
              <a:rPr lang="pt-BR" sz="1200" dirty="0"/>
              <a:t>Eventos educacionais, treinamentos, palestras e workshops devem possuir finalidade científica ou técnica legítima, relacionada ao uso seguro e eficaz dos produtos. É vedada qualquer forma de incentivo indevido, entretenimento excessivo ou concessão de benefício pessoal.</a:t>
            </a:r>
          </a:p>
          <a:p>
            <a:pPr>
              <a:lnSpc>
                <a:spcPct val="150000"/>
              </a:lnSpc>
            </a:pPr>
            <a:r>
              <a:rPr lang="pt-BR" sz="1200" dirty="0"/>
              <a:t>A seleção de palestrantes, consultores e preceptores deve ser realizada com base em qualificação técnica, experiência e competência profissional, observadas as políticas internas da empresa, jamais considerando volume de negócios passado, presente ou futuro.</a:t>
            </a:r>
          </a:p>
          <a:p>
            <a:pPr>
              <a:lnSpc>
                <a:spcPct val="150000"/>
              </a:lnSpc>
            </a:pPr>
            <a:r>
              <a:rPr lang="pt-BR" sz="1200" dirty="0"/>
              <a:t>Toda contratação de profissionais da saúde deve ser formalizada previamente por meio de contrato escrito, contendo definição clara dos serviços a serem prestados e remuneração compatível com o valor justo de mercado (Fair Market </a:t>
            </a:r>
            <a:r>
              <a:rPr lang="pt-BR" sz="1200" dirty="0" err="1"/>
              <a:t>Value</a:t>
            </a:r>
            <a:r>
              <a:rPr lang="pt-BR" sz="1200" dirty="0"/>
              <a:t> – FMV).</a:t>
            </a:r>
          </a:p>
          <a:p>
            <a:pPr>
              <a:lnSpc>
                <a:spcPct val="150000"/>
              </a:lnSpc>
            </a:pPr>
            <a:r>
              <a:rPr lang="pt-BR" sz="1200" dirty="0"/>
              <a:t>Não são permitidos pagamentos antecipados indevidos, remuneração duplicada, patrocínio individual direto para participação em congressos ou reembolsos inadequados de despesas.</a:t>
            </a:r>
          </a:p>
          <a:p>
            <a:pPr>
              <a:lnSpc>
                <a:spcPct val="150000"/>
              </a:lnSpc>
            </a:pPr>
            <a:r>
              <a:rPr lang="pt-BR" sz="1200" dirty="0"/>
              <a:t>As despesas com viagem, hospedagem e alimentação, quando permitidas, devem observar as políticas internas da empresa, além de serem devidamente justificadas, documentadas e compatíveis com a finalidade profissional do evento.</a:t>
            </a:r>
          </a:p>
          <a:p>
            <a:pPr>
              <a:lnSpc>
                <a:spcPct val="150000"/>
              </a:lnSpc>
            </a:pPr>
            <a:r>
              <a:rPr lang="pt-BR" sz="1200" dirty="0"/>
              <a:t>Todos os eventos, contratações e interações com profissionais da saúde devem possuir registros completos e evidências comprobatórias adequadas, garantindo transparência, rastreabilidade e conformidade.</a:t>
            </a:r>
          </a:p>
          <a:p>
            <a:pPr>
              <a:lnSpc>
                <a:spcPct val="150000"/>
              </a:lnSpc>
            </a:pPr>
            <a:endParaRPr lang="pt-BR" sz="1200" dirty="0"/>
          </a:p>
        </p:txBody>
      </p:sp>
      <p:pic>
        <p:nvPicPr>
          <p:cNvPr id="9" name="Imagem 8" descr="Logotipo, nome da empresa&#10;&#10;Descrição gerada automaticamente">
            <a:extLst>
              <a:ext uri="{FF2B5EF4-FFF2-40B4-BE49-F238E27FC236}">
                <a16:creationId xmlns:a16="http://schemas.microsoft.com/office/drawing/2014/main" id="{23A870C8-C14D-F87C-7AE8-13D437C48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0ADA147B-C725-53D7-3797-1ADAA4266FFF}"/>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5" name="Gráfico 14" descr="Aperto de mão">
            <a:extLst>
              <a:ext uri="{FF2B5EF4-FFF2-40B4-BE49-F238E27FC236}">
                <a16:creationId xmlns:a16="http://schemas.microsoft.com/office/drawing/2014/main" id="{E9CD2D6E-3C5B-0F77-365C-999BC768983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200" y="214607"/>
            <a:ext cx="684000" cy="684000"/>
          </a:xfrm>
          <a:prstGeom prst="rect">
            <a:avLst/>
          </a:prstGeom>
        </p:spPr>
      </p:pic>
      <p:sp>
        <p:nvSpPr>
          <p:cNvPr id="66" name="CaixaDeTexto 65">
            <a:extLst>
              <a:ext uri="{FF2B5EF4-FFF2-40B4-BE49-F238E27FC236}">
                <a16:creationId xmlns:a16="http://schemas.microsoft.com/office/drawing/2014/main" id="{D0B9F375-8902-6B0A-615E-8BE8D3845991}"/>
              </a:ext>
            </a:extLst>
          </p:cNvPr>
          <p:cNvSpPr txBox="1"/>
          <p:nvPr/>
        </p:nvSpPr>
        <p:spPr>
          <a:xfrm>
            <a:off x="685799" y="5958278"/>
            <a:ext cx="10820400" cy="294504"/>
          </a:xfrm>
          <a:prstGeom prst="rect">
            <a:avLst/>
          </a:prstGeom>
          <a:noFill/>
        </p:spPr>
        <p:txBody>
          <a:bodyPr wrap="square">
            <a:spAutoFit/>
          </a:bodyPr>
          <a:lstStyle/>
          <a:p>
            <a:pPr algn="ctr">
              <a:lnSpc>
                <a:spcPct val="150000"/>
              </a:lnSpc>
              <a:spcAft>
                <a:spcPts val="600"/>
              </a:spcAft>
            </a:pPr>
            <a:r>
              <a:rPr lang="pt-BR" sz="1000" b="1" dirty="0"/>
              <a:t>Na dúvida, sempre consulte o Departamento de </a:t>
            </a:r>
            <a:r>
              <a:rPr lang="pt-BR" sz="1000" b="1" dirty="0" err="1"/>
              <a:t>Compliance</a:t>
            </a:r>
            <a:r>
              <a:rPr lang="pt-BR" sz="1000" b="1" dirty="0"/>
              <a:t> antes de aceitar ou oferecer algo.</a:t>
            </a:r>
            <a:endParaRPr lang="pt-BR" sz="1000" dirty="0"/>
          </a:p>
        </p:txBody>
      </p:sp>
      <p:pic>
        <p:nvPicPr>
          <p:cNvPr id="67" name="Gráfico 66" descr="Informações">
            <a:extLst>
              <a:ext uri="{FF2B5EF4-FFF2-40B4-BE49-F238E27FC236}">
                <a16:creationId xmlns:a16="http://schemas.microsoft.com/office/drawing/2014/main" id="{6CF648B8-36C8-B41A-6FA7-C82CACA216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379" y="5978833"/>
            <a:ext cx="253394" cy="253394"/>
          </a:xfrm>
          <a:prstGeom prst="rect">
            <a:avLst/>
          </a:prstGeom>
        </p:spPr>
      </p:pic>
    </p:spTree>
    <p:extLst>
      <p:ext uri="{BB962C8B-B14F-4D97-AF65-F5344CB8AC3E}">
        <p14:creationId xmlns:p14="http://schemas.microsoft.com/office/powerpoint/2010/main" val="336463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46864CE4-8F34-1995-B2F5-35E20B463315}"/>
              </a:ext>
            </a:extLst>
          </p:cNvPr>
          <p:cNvSpPr>
            <a:spLocks noGrp="1"/>
          </p:cNvSpPr>
          <p:nvPr>
            <p:ph type="sldNum" sz="quarter" idx="12"/>
          </p:nvPr>
        </p:nvSpPr>
        <p:spPr/>
        <p:txBody>
          <a:bodyPr/>
          <a:lstStyle/>
          <a:p>
            <a:fld id="{4588EB30-5E0C-42EF-B17C-A7694EE67370}" type="slidenum">
              <a:rPr lang="pt-BR" smtClean="0"/>
              <a:pPr/>
              <a:t>2</a:t>
            </a:fld>
            <a:endParaRPr lang="pt-BR" dirty="0"/>
          </a:p>
        </p:txBody>
      </p:sp>
      <p:sp>
        <p:nvSpPr>
          <p:cNvPr id="5" name="TextBox 9">
            <a:extLst>
              <a:ext uri="{FF2B5EF4-FFF2-40B4-BE49-F238E27FC236}">
                <a16:creationId xmlns:a16="http://schemas.microsoft.com/office/drawing/2014/main" id="{C1E85B5B-37C3-F839-2C4B-9F2E01709604}"/>
              </a:ext>
            </a:extLst>
          </p:cNvPr>
          <p:cNvSpPr txBox="1"/>
          <p:nvPr/>
        </p:nvSpPr>
        <p:spPr>
          <a:xfrm>
            <a:off x="962892" y="12700"/>
            <a:ext cx="539336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pt-BR" sz="3600" b="1" dirty="0">
                <a:solidFill>
                  <a:schemeClr val="accent3"/>
                </a:solidFill>
                <a:latin typeface="+mj-lt"/>
              </a:rPr>
              <a:t>Mensagem do Diretor</a:t>
            </a:r>
            <a:endParaRPr lang="en-US" sz="1600" b="1" dirty="0">
              <a:solidFill>
                <a:schemeClr val="accent3"/>
              </a:solidFill>
              <a:latin typeface="+mj-lt"/>
              <a:ea typeface="+mj-ea"/>
              <a:cs typeface="+mj-cs"/>
            </a:endParaRPr>
          </a:p>
        </p:txBody>
      </p:sp>
      <p:sp>
        <p:nvSpPr>
          <p:cNvPr id="6" name="TextBox 12">
            <a:extLst>
              <a:ext uri="{FF2B5EF4-FFF2-40B4-BE49-F238E27FC236}">
                <a16:creationId xmlns:a16="http://schemas.microsoft.com/office/drawing/2014/main" id="{492EDC49-56DB-9000-2A78-5BC4D226C8ED}"/>
              </a:ext>
            </a:extLst>
          </p:cNvPr>
          <p:cNvSpPr txBox="1"/>
          <p:nvPr/>
        </p:nvSpPr>
        <p:spPr>
          <a:xfrm>
            <a:off x="702638" y="1082675"/>
            <a:ext cx="5393361" cy="4351338"/>
          </a:xfrm>
          <a:prstGeom prst="rect">
            <a:avLst/>
          </a:prstGeom>
        </p:spPr>
        <p:txBody>
          <a:bodyPr vert="horz" lIns="91440" tIns="45720" rIns="91440" bIns="45720" rtlCol="0">
            <a:noAutofit/>
          </a:bodyPr>
          <a:lstStyle/>
          <a:p>
            <a:pPr algn="just">
              <a:lnSpc>
                <a:spcPct val="150000"/>
              </a:lnSpc>
              <a:spcAft>
                <a:spcPts val="600"/>
              </a:spcAft>
            </a:pPr>
            <a:r>
              <a:rPr lang="pt-BR" sz="1000" dirty="0"/>
              <a:t>Ao estabelecer e adotar o presente Código de Ética e Integridade, nós reforçamos o </a:t>
            </a:r>
            <a:r>
              <a:rPr lang="pt-BR" sz="1000" b="1" dirty="0"/>
              <a:t>entendimento de que a retidão de conduta na condução dos nossos negócios é inegociável</a:t>
            </a:r>
            <a:r>
              <a:rPr lang="pt-BR" sz="1000" dirty="0"/>
              <a:t>  e se aplica a todas as instâncias da nossa atividade. </a:t>
            </a:r>
          </a:p>
          <a:p>
            <a:pPr algn="just">
              <a:lnSpc>
                <a:spcPct val="150000"/>
              </a:lnSpc>
              <a:spcAft>
                <a:spcPts val="600"/>
              </a:spcAft>
            </a:pPr>
            <a:r>
              <a:rPr lang="pt-BR" sz="1000" dirty="0"/>
              <a:t>Este Código </a:t>
            </a:r>
            <a:r>
              <a:rPr lang="pt-BR" sz="1000" b="1" dirty="0"/>
              <a:t>formaliza o nosso comprometimento com a promoção da conduta comercial  ética, íntegra e responsável </a:t>
            </a:r>
            <a:r>
              <a:rPr lang="pt-BR" sz="1000" dirty="0"/>
              <a:t>, bem como com o cumprimento das leis, regulamentos, normas e diretrizes aplicáveis ao nosso negócio. </a:t>
            </a:r>
          </a:p>
          <a:p>
            <a:pPr algn="just">
              <a:lnSpc>
                <a:spcPct val="150000"/>
              </a:lnSpc>
              <a:spcAft>
                <a:spcPts val="600"/>
              </a:spcAft>
            </a:pPr>
            <a:r>
              <a:rPr lang="pt-BR" sz="1000" dirty="0"/>
              <a:t>Serve como instrumento no </a:t>
            </a:r>
            <a:r>
              <a:rPr lang="pt-BR" sz="1000" b="1" dirty="0"/>
              <a:t>combate à corrupção em todos os contextos e formas</a:t>
            </a:r>
            <a:r>
              <a:rPr lang="pt-BR" sz="1000" dirty="0"/>
              <a:t>, estabelecendo de modo claro e objetivo:</a:t>
            </a:r>
          </a:p>
          <a:p>
            <a:pPr marL="649287" indent="-285750" algn="just">
              <a:lnSpc>
                <a:spcPct val="150000"/>
              </a:lnSpc>
              <a:spcAft>
                <a:spcPts val="600"/>
              </a:spcAft>
              <a:buFont typeface="+mj-lt"/>
              <a:buAutoNum type="romanUcPeriod"/>
              <a:tabLst>
                <a:tab pos="628650" algn="l"/>
              </a:tabLst>
            </a:pPr>
            <a:r>
              <a:rPr lang="pt-BR" sz="1000" dirty="0"/>
              <a:t>as condutas repudiadas pela organização;</a:t>
            </a:r>
          </a:p>
          <a:p>
            <a:pPr marL="649287" indent="-285750" algn="just">
              <a:lnSpc>
                <a:spcPct val="150000"/>
              </a:lnSpc>
              <a:spcAft>
                <a:spcPts val="600"/>
              </a:spcAft>
              <a:buFont typeface="+mj-lt"/>
              <a:buAutoNum type="romanUcPeriod"/>
              <a:tabLst>
                <a:tab pos="628650" algn="l"/>
              </a:tabLst>
            </a:pPr>
            <a:r>
              <a:rPr lang="pt-BR" sz="1000" dirty="0"/>
              <a:t>os procedimentos utilizados para prevenir fraudes, corrupção e demais ilícitos;</a:t>
            </a:r>
          </a:p>
          <a:p>
            <a:pPr marL="649287" indent="-285750" algn="just">
              <a:lnSpc>
                <a:spcPct val="150000"/>
              </a:lnSpc>
              <a:spcAft>
                <a:spcPts val="600"/>
              </a:spcAft>
              <a:buFont typeface="+mj-lt"/>
              <a:buAutoNum type="romanUcPeriod"/>
              <a:tabLst>
                <a:tab pos="628650" algn="l"/>
              </a:tabLst>
            </a:pPr>
            <a:r>
              <a:rPr lang="pt-BR" sz="1000" dirty="0"/>
              <a:t>os canais a serem utilizados para denúncia de irregularidades; e</a:t>
            </a:r>
          </a:p>
          <a:p>
            <a:pPr marL="649287" indent="-285750" algn="just">
              <a:lnSpc>
                <a:spcPct val="150000"/>
              </a:lnSpc>
              <a:spcAft>
                <a:spcPts val="600"/>
              </a:spcAft>
              <a:buFont typeface="+mj-lt"/>
              <a:buAutoNum type="romanUcPeriod"/>
              <a:tabLst>
                <a:tab pos="628650" algn="l"/>
              </a:tabLst>
            </a:pPr>
            <a:r>
              <a:rPr lang="pt-BR" sz="1000" dirty="0"/>
              <a:t>as medidas disciplinares nos canais internos e externos, aplicáveis em caso de violação à disciplina ora estabelecida.</a:t>
            </a:r>
          </a:p>
          <a:p>
            <a:pPr algn="just">
              <a:lnSpc>
                <a:spcPct val="150000"/>
              </a:lnSpc>
              <a:spcAft>
                <a:spcPts val="600"/>
              </a:spcAft>
            </a:pPr>
            <a:r>
              <a:rPr lang="pt-BR" sz="1000" dirty="0"/>
              <a:t>O presente Código foi desenvolvido com base em avaliação específica da exposição da nossa empresa ao risco de corrupção  com base na Lei nº 12.846/2013, no Decreto nº 8.420/2015, e no Acordo Setorial “Ética Saúde” da Associação Brasileira de Importadores e Distribuidores de Implantes (ABRAIDI) e respectiva Instrução Normativa.</a:t>
            </a:r>
          </a:p>
          <a:p>
            <a:pPr algn="just">
              <a:lnSpc>
                <a:spcPct val="150000"/>
              </a:lnSpc>
              <a:spcAft>
                <a:spcPts val="600"/>
              </a:spcAft>
            </a:pPr>
            <a:r>
              <a:rPr lang="pt-BR" sz="1000" dirty="0"/>
              <a:t>Este Código destina-se a todos os nossos empregados, colaboradores, fornecedores, representantes comerciais, subdistribuidores, prestadores de serviços e membros executivos, sem qualquer distinção ou privilégios. </a:t>
            </a:r>
          </a:p>
          <a:p>
            <a:pPr algn="just">
              <a:lnSpc>
                <a:spcPct val="150000"/>
              </a:lnSpc>
            </a:pPr>
            <a:endParaRPr lang="id-ID" sz="1000" dirty="0">
              <a:solidFill>
                <a:schemeClr val="tx1">
                  <a:lumMod val="50000"/>
                  <a:lumOff val="50000"/>
                </a:schemeClr>
              </a:solidFill>
            </a:endParaRPr>
          </a:p>
        </p:txBody>
      </p:sp>
      <p:pic>
        <p:nvPicPr>
          <p:cNvPr id="10" name="Imagem 9" descr="Logotipo, nome da empresa&#10;&#10;Descrição gerada automaticamente">
            <a:extLst>
              <a:ext uri="{FF2B5EF4-FFF2-40B4-BE49-F238E27FC236}">
                <a16:creationId xmlns:a16="http://schemas.microsoft.com/office/drawing/2014/main" id="{C7F046A1-C427-1D9F-0BD7-32659B15F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99" y="6100906"/>
            <a:ext cx="1684917" cy="936065"/>
          </a:xfrm>
          <a:prstGeom prst="rect">
            <a:avLst/>
          </a:prstGeom>
        </p:spPr>
      </p:pic>
      <p:pic>
        <p:nvPicPr>
          <p:cNvPr id="12" name="Imagem 11">
            <a:extLst>
              <a:ext uri="{FF2B5EF4-FFF2-40B4-BE49-F238E27FC236}">
                <a16:creationId xmlns:a16="http://schemas.microsoft.com/office/drawing/2014/main" id="{F3B335B4-4B90-62A8-D101-B900B75442D9}"/>
              </a:ext>
            </a:extLst>
          </p:cNvPr>
          <p:cNvPicPr>
            <a:picLocks noChangeAspect="1"/>
          </p:cNvPicPr>
          <p:nvPr/>
        </p:nvPicPr>
        <p:blipFill rotWithShape="1">
          <a:blip r:embed="rId3">
            <a:extLst>
              <a:ext uri="{28A0092B-C50C-407E-A947-70E740481C1C}">
                <a14:useLocalDpi xmlns:a14="http://schemas.microsoft.com/office/drawing/2010/main" val="0"/>
              </a:ext>
            </a:extLst>
          </a:blip>
          <a:srcRect l="22709" r="22709"/>
          <a:stretch/>
        </p:blipFill>
        <p:spPr>
          <a:xfrm>
            <a:off x="6972636" y="639444"/>
            <a:ext cx="3930870" cy="5401410"/>
          </a:xfrm>
          <a:prstGeom prst="rect">
            <a:avLst/>
          </a:prstGeom>
        </p:spPr>
      </p:pic>
      <p:pic>
        <p:nvPicPr>
          <p:cNvPr id="11" name="Imagem 10" descr="Fundo preto com letras brancas&#10;&#10;Descrição gerada automaticamente com confiança média">
            <a:extLst>
              <a:ext uri="{FF2B5EF4-FFF2-40B4-BE49-F238E27FC236}">
                <a16:creationId xmlns:a16="http://schemas.microsoft.com/office/drawing/2014/main" id="{85B4CBF8-9E1E-CA74-6D65-8A1CD94CE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74465">
            <a:off x="10406569" y="-1436380"/>
            <a:ext cx="2260219" cy="4151649"/>
          </a:xfrm>
          <a:prstGeom prst="rect">
            <a:avLst/>
          </a:prstGeom>
        </p:spPr>
      </p:pic>
      <p:sp>
        <p:nvSpPr>
          <p:cNvPr id="13" name="Retângulo 12">
            <a:extLst>
              <a:ext uri="{FF2B5EF4-FFF2-40B4-BE49-F238E27FC236}">
                <a16:creationId xmlns:a16="http://schemas.microsoft.com/office/drawing/2014/main" id="{21573F19-8CCC-CDB8-FC85-8F9A3D8B8178}"/>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a:extLst>
              <a:ext uri="{FF2B5EF4-FFF2-40B4-BE49-F238E27FC236}">
                <a16:creationId xmlns:a16="http://schemas.microsoft.com/office/drawing/2014/main" id="{C1F49575-FCCC-42A3-07B0-F24E9F34023C}"/>
              </a:ext>
            </a:extLst>
          </p:cNvPr>
          <p:cNvSpPr txBox="1"/>
          <p:nvPr/>
        </p:nvSpPr>
        <p:spPr>
          <a:xfrm>
            <a:off x="5368160" y="6422240"/>
            <a:ext cx="1873205" cy="276999"/>
          </a:xfrm>
          <a:prstGeom prst="rect">
            <a:avLst/>
          </a:prstGeom>
          <a:noFill/>
        </p:spPr>
        <p:txBody>
          <a:bodyPr wrap="none" rtlCol="0">
            <a:spAutoFit/>
          </a:bodyPr>
          <a:lstStyle/>
          <a:p>
            <a:r>
              <a:rPr lang="pt-BR" sz="1200" b="1" dirty="0">
                <a:solidFill>
                  <a:schemeClr val="accent6">
                    <a:lumMod val="50000"/>
                  </a:schemeClr>
                </a:solidFill>
              </a:rPr>
              <a:t>Leonardo H. Severgnini</a:t>
            </a:r>
          </a:p>
        </p:txBody>
      </p:sp>
      <p:pic>
        <p:nvPicPr>
          <p:cNvPr id="15" name="Imagem 14" descr="Fundo preto com letras brancas&#10;&#10;Descrição gerada automaticamente">
            <a:extLst>
              <a:ext uri="{FF2B5EF4-FFF2-40B4-BE49-F238E27FC236}">
                <a16:creationId xmlns:a16="http://schemas.microsoft.com/office/drawing/2014/main" id="{D40392A3-C37C-0230-1D04-5620FB5CA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8139" y="5953899"/>
            <a:ext cx="1314497" cy="804902"/>
          </a:xfrm>
          <a:prstGeom prst="rect">
            <a:avLst/>
          </a:prstGeom>
        </p:spPr>
      </p:pic>
    </p:spTree>
    <p:extLst>
      <p:ext uri="{BB962C8B-B14F-4D97-AF65-F5344CB8AC3E}">
        <p14:creationId xmlns:p14="http://schemas.microsoft.com/office/powerpoint/2010/main" val="2398763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20</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200" dirty="0"/>
              <a:t>Nossa Empresa</a:t>
            </a:r>
            <a:endParaRPr lang="pt-BR" sz="3600" dirty="0"/>
          </a:p>
        </p:txBody>
      </p:sp>
      <p:sp>
        <p:nvSpPr>
          <p:cNvPr id="7" name="Rectangle 5">
            <a:extLst>
              <a:ext uri="{FF2B5EF4-FFF2-40B4-BE49-F238E27FC236}">
                <a16:creationId xmlns:a16="http://schemas.microsoft.com/office/drawing/2014/main" id="{CE03D6CD-1D75-A2BE-4D81-23F7FBBE4559}"/>
              </a:ext>
            </a:extLst>
          </p:cNvPr>
          <p:cNvSpPr/>
          <p:nvPr/>
        </p:nvSpPr>
        <p:spPr>
          <a:xfrm>
            <a:off x="838200" y="1508129"/>
            <a:ext cx="10010775" cy="888898"/>
          </a:xfrm>
          <a:prstGeom prst="rect">
            <a:avLst/>
          </a:prstGeom>
        </p:spPr>
        <p:txBody>
          <a:bodyPr wrap="square">
            <a:spAutoFit/>
          </a:bodyPr>
          <a:lstStyle/>
          <a:p>
            <a:pPr algn="just">
              <a:lnSpc>
                <a:spcPct val="150000"/>
              </a:lnSpc>
              <a:spcAft>
                <a:spcPts val="600"/>
              </a:spcAft>
            </a:pPr>
            <a:r>
              <a:rPr lang="pt-BR" sz="1200" dirty="0"/>
              <a:t>Fornecer produtos médicos com </a:t>
            </a:r>
            <a:r>
              <a:rPr lang="pt-BR" sz="1200" b="1" i="1" dirty="0"/>
              <a:t>qualidade, atendendo as expectativas e necessidades de nossos clientes</a:t>
            </a:r>
            <a:r>
              <a:rPr lang="pt-BR" sz="1200" dirty="0"/>
              <a:t> através do cumprimento das legislações vigentes aplicáveis, buscando a melhoria contínua de nosso Sistema de Gestão da Qualidade, o desenvolvimento de nossos colaboradores e o estreitamento das relações com nossos fornecedores.</a:t>
            </a:r>
            <a:endParaRPr lang="pt-BR" sz="1200" b="1" dirty="0"/>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b="1" dirty="0">
                <a:solidFill>
                  <a:schemeClr val="tx1"/>
                </a:solidFill>
              </a:rPr>
              <a:t>Nossa Política da Qualidade</a:t>
            </a:r>
          </a:p>
        </p:txBody>
      </p:sp>
      <p:pic>
        <p:nvPicPr>
          <p:cNvPr id="18" name="Gráfico 17" descr="Crescimento da Empresa">
            <a:extLst>
              <a:ext uri="{FF2B5EF4-FFF2-40B4-BE49-F238E27FC236}">
                <a16:creationId xmlns:a16="http://schemas.microsoft.com/office/drawing/2014/main" id="{779DB636-BF99-4537-A534-118A652A9F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02" y="245172"/>
            <a:ext cx="684000" cy="684000"/>
          </a:xfrm>
          <a:prstGeom prst="rect">
            <a:avLst/>
          </a:prstGeom>
        </p:spPr>
      </p:pic>
      <p:sp>
        <p:nvSpPr>
          <p:cNvPr id="19" name="Retângulo 18">
            <a:extLst>
              <a:ext uri="{FF2B5EF4-FFF2-40B4-BE49-F238E27FC236}">
                <a16:creationId xmlns:a16="http://schemas.microsoft.com/office/drawing/2014/main" id="{6120EF29-07A7-CF79-114A-B90E1DA804DB}"/>
              </a:ext>
            </a:extLst>
          </p:cNvPr>
          <p:cNvSpPr/>
          <p:nvPr/>
        </p:nvSpPr>
        <p:spPr>
          <a:xfrm>
            <a:off x="838200" y="2742867"/>
            <a:ext cx="5048250" cy="347186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13D13196-F2A4-BF5C-CA92-3D88894037E2}"/>
              </a:ext>
            </a:extLst>
          </p:cNvPr>
          <p:cNvSpPr txBox="1"/>
          <p:nvPr/>
        </p:nvSpPr>
        <p:spPr>
          <a:xfrm>
            <a:off x="964656" y="2921430"/>
            <a:ext cx="4153323" cy="1461939"/>
          </a:xfrm>
          <a:prstGeom prst="rect">
            <a:avLst/>
          </a:prstGeom>
          <a:noFill/>
        </p:spPr>
        <p:txBody>
          <a:bodyPr wrap="square">
            <a:spAutoFit/>
          </a:bodyPr>
          <a:lstStyle/>
          <a:p>
            <a:pPr lvl="0">
              <a:spcAft>
                <a:spcPts val="600"/>
              </a:spcAft>
            </a:pPr>
            <a:r>
              <a:rPr lang="pt-BR" sz="1200" b="1" dirty="0">
                <a:solidFill>
                  <a:schemeClr val="bg1"/>
                </a:solidFill>
              </a:rPr>
              <a:t>Sistema da Qualidade</a:t>
            </a:r>
          </a:p>
          <a:p>
            <a:pPr marL="0" lvl="1">
              <a:spcAft>
                <a:spcPts val="600"/>
              </a:spcAft>
            </a:pPr>
            <a:r>
              <a:rPr lang="pt-BR" sz="1200" dirty="0">
                <a:solidFill>
                  <a:schemeClr val="bg1"/>
                </a:solidFill>
              </a:rPr>
              <a:t>Estabelecido e documentado como meio de </a:t>
            </a:r>
            <a:r>
              <a:rPr lang="pt-BR" sz="1200" b="1" dirty="0">
                <a:solidFill>
                  <a:schemeClr val="bg1"/>
                </a:solidFill>
              </a:rPr>
              <a:t>assegurar a conformidade dos seus processos com os requisitos da legislação vigente</a:t>
            </a:r>
            <a:r>
              <a:rPr lang="pt-BR" sz="1200" dirty="0">
                <a:solidFill>
                  <a:schemeClr val="bg1"/>
                </a:solidFill>
              </a:rPr>
              <a:t> RDC nº 16/2013 e Norma ABNT NBR ISO 13845:2016 para que os produtos importados e distribuídos sejam seguros, eficazes de maneira geral e adequados ao uso pretendido. </a:t>
            </a:r>
            <a:endParaRPr lang="pt-BR" dirty="0">
              <a:solidFill>
                <a:schemeClr val="bg1"/>
              </a:solidFill>
            </a:endParaRPr>
          </a:p>
        </p:txBody>
      </p:sp>
      <p:sp>
        <p:nvSpPr>
          <p:cNvPr id="22" name="CaixaDeTexto 21">
            <a:extLst>
              <a:ext uri="{FF2B5EF4-FFF2-40B4-BE49-F238E27FC236}">
                <a16:creationId xmlns:a16="http://schemas.microsoft.com/office/drawing/2014/main" id="{E6758DB5-0D65-D97F-5BA2-565ECC3C6BD8}"/>
              </a:ext>
            </a:extLst>
          </p:cNvPr>
          <p:cNvSpPr txBox="1"/>
          <p:nvPr/>
        </p:nvSpPr>
        <p:spPr>
          <a:xfrm>
            <a:off x="964656" y="4462507"/>
            <a:ext cx="4754298" cy="1569660"/>
          </a:xfrm>
          <a:prstGeom prst="rect">
            <a:avLst/>
          </a:prstGeom>
          <a:noFill/>
        </p:spPr>
        <p:txBody>
          <a:bodyPr wrap="square">
            <a:spAutoFit/>
          </a:bodyPr>
          <a:lstStyle/>
          <a:p>
            <a:r>
              <a:rPr lang="pt-BR" sz="1200" b="1" dirty="0">
                <a:solidFill>
                  <a:schemeClr val="bg1"/>
                </a:solidFill>
              </a:rPr>
              <a:t>Objetivos da Qualidade</a:t>
            </a:r>
          </a:p>
          <a:p>
            <a:endParaRPr lang="pt-BR" sz="1200" b="1" dirty="0">
              <a:solidFill>
                <a:schemeClr val="bg1"/>
              </a:solidFill>
            </a:endParaRPr>
          </a:p>
          <a:p>
            <a:pPr marL="171450" lvl="1" indent="-171450">
              <a:buFont typeface="Wingdings" panose="05000000000000000000" pitchFamily="2" charset="2"/>
              <a:buChar char="ü"/>
            </a:pPr>
            <a:r>
              <a:rPr lang="pt-BR" sz="1200" dirty="0">
                <a:solidFill>
                  <a:schemeClr val="bg1"/>
                </a:solidFill>
              </a:rPr>
              <a:t>Estabelecer o SGQ para atender as legislações vigentes;</a:t>
            </a:r>
          </a:p>
          <a:p>
            <a:pPr marL="171450" lvl="1" indent="-171450">
              <a:buFont typeface="Wingdings" panose="05000000000000000000" pitchFamily="2" charset="2"/>
              <a:buChar char="ü"/>
            </a:pPr>
            <a:r>
              <a:rPr lang="pt-BR" sz="1200" dirty="0">
                <a:solidFill>
                  <a:schemeClr val="bg1"/>
                </a:solidFill>
              </a:rPr>
              <a:t>Definir as condições e procedimentos da empresa de forma a garantir a qualidade dos produtos, a proteção à saúde pública,</a:t>
            </a:r>
          </a:p>
          <a:p>
            <a:pPr marL="171450" lvl="1" indent="-171450">
              <a:buFont typeface="Wingdings" panose="05000000000000000000" pitchFamily="2" charset="2"/>
              <a:buChar char="ü"/>
            </a:pPr>
            <a:r>
              <a:rPr lang="pt-BR" sz="1200" dirty="0">
                <a:solidFill>
                  <a:schemeClr val="bg1"/>
                </a:solidFill>
              </a:rPr>
              <a:t>Respeito ao ser humano, e a perfeita distribuição dos produtos;</a:t>
            </a:r>
          </a:p>
          <a:p>
            <a:pPr marL="171450" lvl="1" indent="-171450">
              <a:buFont typeface="Wingdings" panose="05000000000000000000" pitchFamily="2" charset="2"/>
              <a:buChar char="ü"/>
            </a:pPr>
            <a:r>
              <a:rPr lang="pt-BR" sz="1200" dirty="0">
                <a:solidFill>
                  <a:schemeClr val="bg1"/>
                </a:solidFill>
              </a:rPr>
              <a:t>Cumprir as legislações vigentes;</a:t>
            </a:r>
          </a:p>
          <a:p>
            <a:pPr marL="171450" lvl="1" indent="-171450">
              <a:buFont typeface="Wingdings" panose="05000000000000000000" pitchFamily="2" charset="2"/>
              <a:buChar char="ü"/>
            </a:pPr>
            <a:r>
              <a:rPr lang="pt-BR" sz="1200" dirty="0">
                <a:solidFill>
                  <a:schemeClr val="bg1"/>
                </a:solidFill>
              </a:rPr>
              <a:t>Manter-se certificada.</a:t>
            </a:r>
          </a:p>
        </p:txBody>
      </p:sp>
      <p:pic>
        <p:nvPicPr>
          <p:cNvPr id="6" name="Imagem 5">
            <a:extLst>
              <a:ext uri="{FF2B5EF4-FFF2-40B4-BE49-F238E27FC236}">
                <a16:creationId xmlns:a16="http://schemas.microsoft.com/office/drawing/2014/main" id="{D7DF5960-7E52-A9FA-D3F4-8563EEA4536C}"/>
              </a:ext>
            </a:extLst>
          </p:cNvPr>
          <p:cNvPicPr>
            <a:picLocks noChangeAspect="1"/>
          </p:cNvPicPr>
          <p:nvPr/>
        </p:nvPicPr>
        <p:blipFill>
          <a:blip r:embed="rId4"/>
          <a:stretch>
            <a:fillRect/>
          </a:stretch>
        </p:blipFill>
        <p:spPr>
          <a:xfrm>
            <a:off x="6263303" y="2742867"/>
            <a:ext cx="5579919" cy="3389030"/>
          </a:xfrm>
          <a:prstGeom prst="rect">
            <a:avLst/>
          </a:prstGeom>
        </p:spPr>
      </p:pic>
      <p:sp>
        <p:nvSpPr>
          <p:cNvPr id="24" name="Retângulo 23">
            <a:extLst>
              <a:ext uri="{FF2B5EF4-FFF2-40B4-BE49-F238E27FC236}">
                <a16:creationId xmlns:a16="http://schemas.microsoft.com/office/drawing/2014/main" id="{91D7E37E-9FB1-EB5F-FB88-AE85A7A27E0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881993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21</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200" dirty="0"/>
              <a:t>Nossa Empresa</a:t>
            </a:r>
            <a:endParaRPr lang="pt-BR" sz="3600" dirty="0"/>
          </a:p>
        </p:txBody>
      </p:sp>
      <p:sp>
        <p:nvSpPr>
          <p:cNvPr id="7" name="Rectangle 5">
            <a:extLst>
              <a:ext uri="{FF2B5EF4-FFF2-40B4-BE49-F238E27FC236}">
                <a16:creationId xmlns:a16="http://schemas.microsoft.com/office/drawing/2014/main" id="{CE03D6CD-1D75-A2BE-4D81-23F7FBBE4559}"/>
              </a:ext>
            </a:extLst>
          </p:cNvPr>
          <p:cNvSpPr/>
          <p:nvPr/>
        </p:nvSpPr>
        <p:spPr>
          <a:xfrm>
            <a:off x="838200" y="1508129"/>
            <a:ext cx="10010775" cy="2031325"/>
          </a:xfrm>
          <a:prstGeom prst="rect">
            <a:avLst/>
          </a:prstGeom>
        </p:spPr>
        <p:txBody>
          <a:bodyPr wrap="square">
            <a:spAutoFit/>
          </a:bodyPr>
          <a:lstStyle/>
          <a:p>
            <a:r>
              <a:rPr lang="pt-BR" sz="1200" b="1" dirty="0">
                <a:solidFill>
                  <a:schemeClr val="tx1"/>
                </a:solidFill>
              </a:rPr>
              <a:t>Nosso Entendimento</a:t>
            </a:r>
          </a:p>
          <a:p>
            <a:endParaRPr lang="pt-BR" sz="1200" b="1" dirty="0"/>
          </a:p>
          <a:p>
            <a:pPr>
              <a:lnSpc>
                <a:spcPct val="150000"/>
              </a:lnSpc>
            </a:pPr>
            <a:r>
              <a:rPr lang="pt-BR" sz="1200" dirty="0"/>
              <a:t>Entendemos nossos fornecedores e terceiros como parceiros de negócios fundamentais para o nosso sucesso, estabelecendo a parceria com cada um cuidadosamente, buscando respeito mútuo e que há atendimento aos nossos padrões éticos uma vez que trabalhamos arduamente e constantemente para conseguir nossa reputação e mantê-la junto aos nossos clientes.</a:t>
            </a:r>
          </a:p>
          <a:p>
            <a:pPr>
              <a:lnSpc>
                <a:spcPct val="150000"/>
              </a:lnSpc>
            </a:pPr>
            <a:r>
              <a:rPr lang="pt-BR" sz="1200" dirty="0"/>
              <a:t>Precisamos que nossos parceiros de negócio mantenha nossa reputação e credibilidade, perpetuando essa confiança.</a:t>
            </a:r>
          </a:p>
          <a:p>
            <a:pPr>
              <a:lnSpc>
                <a:spcPct val="150000"/>
              </a:lnSpc>
            </a:pPr>
            <a:r>
              <a:rPr lang="pt-BR" sz="1200" b="1" dirty="0">
                <a:solidFill>
                  <a:schemeClr val="tx1"/>
                </a:solidFill>
              </a:rPr>
              <a:t>Caso tenhamos algum parceiro de negócio atuando em nosso nome, podemos ser responsabilizado por eles por várias leis aplicáveis.</a:t>
            </a:r>
            <a:endParaRPr lang="pt-BR" sz="1200" dirty="0"/>
          </a:p>
          <a:p>
            <a:endParaRPr lang="pt-BR" sz="1200" b="1" dirty="0">
              <a:solidFill>
                <a:schemeClr val="tx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a:extLst>
              <a:ext uri="{FF2B5EF4-FFF2-40B4-BE49-F238E27FC236}">
                <a16:creationId xmlns:a16="http://schemas.microsoft.com/office/drawing/2014/main" id="{D4DA8956-294B-92DE-3326-C9EE1073D7CF}"/>
              </a:ext>
            </a:extLst>
          </p:cNvPr>
          <p:cNvSpPr txBox="1"/>
          <p:nvPr/>
        </p:nvSpPr>
        <p:spPr>
          <a:xfrm>
            <a:off x="758503" y="1171814"/>
            <a:ext cx="6624636" cy="369332"/>
          </a:xfrm>
          <a:prstGeom prst="rect">
            <a:avLst/>
          </a:prstGeom>
          <a:noFill/>
        </p:spPr>
        <p:txBody>
          <a:bodyPr wrap="square">
            <a:spAutoFit/>
          </a:bodyPr>
          <a:lstStyle/>
          <a:p>
            <a:r>
              <a:rPr lang="pt-BR" b="1" dirty="0">
                <a:solidFill>
                  <a:schemeClr val="tx1"/>
                </a:solidFill>
              </a:rPr>
              <a:t>Nosso Relacionamento Com Parceiros de Negócios</a:t>
            </a:r>
          </a:p>
        </p:txBody>
      </p:sp>
      <p:pic>
        <p:nvPicPr>
          <p:cNvPr id="18" name="Gráfico 17" descr="Crescimento da Empresa">
            <a:extLst>
              <a:ext uri="{FF2B5EF4-FFF2-40B4-BE49-F238E27FC236}">
                <a16:creationId xmlns:a16="http://schemas.microsoft.com/office/drawing/2014/main" id="{779DB636-BF99-4537-A534-118A652A9F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02" y="245172"/>
            <a:ext cx="684000" cy="684000"/>
          </a:xfrm>
          <a:prstGeom prst="rect">
            <a:avLst/>
          </a:prstGeom>
        </p:spPr>
      </p:pic>
      <p:sp>
        <p:nvSpPr>
          <p:cNvPr id="14" name="CaixaDeTexto 13">
            <a:extLst>
              <a:ext uri="{FF2B5EF4-FFF2-40B4-BE49-F238E27FC236}">
                <a16:creationId xmlns:a16="http://schemas.microsoft.com/office/drawing/2014/main" id="{9E28B946-1FCE-380C-15A9-0CC8EEC38C92}"/>
              </a:ext>
            </a:extLst>
          </p:cNvPr>
          <p:cNvSpPr txBox="1"/>
          <p:nvPr/>
        </p:nvSpPr>
        <p:spPr>
          <a:xfrm>
            <a:off x="505302" y="4004947"/>
            <a:ext cx="5771672" cy="1600438"/>
          </a:xfrm>
          <a:prstGeom prst="rect">
            <a:avLst/>
          </a:prstGeom>
          <a:noFill/>
        </p:spPr>
        <p:txBody>
          <a:bodyPr wrap="square">
            <a:spAutoFit/>
          </a:bodyPr>
          <a:lstStyle/>
          <a:p>
            <a:pPr algn="ctr"/>
            <a:r>
              <a:rPr lang="pt-BR" sz="1400" b="1" dirty="0">
                <a:solidFill>
                  <a:schemeClr val="tx1"/>
                </a:solidFill>
              </a:rPr>
              <a:t>Atitudes Corretas</a:t>
            </a:r>
          </a:p>
          <a:p>
            <a:endParaRPr lang="pt-BR" sz="1400" b="1" dirty="0">
              <a:solidFill>
                <a:schemeClr val="tx1"/>
              </a:solidFill>
            </a:endParaRPr>
          </a:p>
          <a:p>
            <a:pPr marL="628650" lvl="1" indent="-171450">
              <a:spcAft>
                <a:spcPts val="600"/>
              </a:spcAft>
              <a:buFont typeface="Wingdings" panose="05000000000000000000" pitchFamily="2" charset="2"/>
              <a:buChar char="ü"/>
            </a:pPr>
            <a:r>
              <a:rPr lang="pt-BR" sz="1100" dirty="0">
                <a:solidFill>
                  <a:schemeClr val="tx1"/>
                </a:solidFill>
              </a:rPr>
              <a:t>Trate todos de forma honesta e justa;</a:t>
            </a:r>
          </a:p>
          <a:p>
            <a:pPr marL="628650" lvl="1" indent="-171450">
              <a:spcAft>
                <a:spcPts val="600"/>
              </a:spcAft>
              <a:buFont typeface="Wingdings" panose="05000000000000000000" pitchFamily="2" charset="2"/>
              <a:buChar char="ü"/>
            </a:pPr>
            <a:r>
              <a:rPr lang="pt-BR" sz="1100" dirty="0">
                <a:solidFill>
                  <a:schemeClr val="tx1"/>
                </a:solidFill>
              </a:rPr>
              <a:t>Escolha o parceiro de negócio sempre com base nos aspectos técnicos e com propósitos de negócios claros, através de processos de seleção transparentes;</a:t>
            </a:r>
          </a:p>
          <a:p>
            <a:pPr marL="628650" lvl="1" indent="-171450">
              <a:spcAft>
                <a:spcPts val="600"/>
              </a:spcAft>
              <a:buFont typeface="Wingdings" panose="05000000000000000000" pitchFamily="2" charset="2"/>
              <a:buChar char="ü"/>
            </a:pPr>
            <a:r>
              <a:rPr lang="pt-BR" sz="1100" dirty="0">
                <a:solidFill>
                  <a:schemeClr val="tx1"/>
                </a:solidFill>
              </a:rPr>
              <a:t>Evite qualquer tipo de conflito de interesse na escolha do parceiro de negócio;</a:t>
            </a:r>
          </a:p>
          <a:p>
            <a:pPr marL="628650" lvl="1" indent="-171450">
              <a:spcAft>
                <a:spcPts val="600"/>
              </a:spcAft>
              <a:buFont typeface="Wingdings" panose="05000000000000000000" pitchFamily="2" charset="2"/>
              <a:buChar char="ü"/>
            </a:pPr>
            <a:r>
              <a:rPr lang="pt-BR" sz="1100" dirty="0">
                <a:solidFill>
                  <a:schemeClr val="tx1"/>
                </a:solidFill>
              </a:rPr>
              <a:t>Evite compartilhar informações confidenciais.</a:t>
            </a:r>
            <a:endParaRPr lang="pt-BR" dirty="0"/>
          </a:p>
        </p:txBody>
      </p:sp>
      <p:sp>
        <p:nvSpPr>
          <p:cNvPr id="20" name="CaixaDeTexto 19">
            <a:extLst>
              <a:ext uri="{FF2B5EF4-FFF2-40B4-BE49-F238E27FC236}">
                <a16:creationId xmlns:a16="http://schemas.microsoft.com/office/drawing/2014/main" id="{F38C18BA-D027-6D1B-B7EC-FF71CEE44F8F}"/>
              </a:ext>
            </a:extLst>
          </p:cNvPr>
          <p:cNvSpPr txBox="1"/>
          <p:nvPr/>
        </p:nvSpPr>
        <p:spPr>
          <a:xfrm>
            <a:off x="6276974" y="3960108"/>
            <a:ext cx="5210175" cy="1184940"/>
          </a:xfrm>
          <a:prstGeom prst="rect">
            <a:avLst/>
          </a:prstGeom>
          <a:noFill/>
        </p:spPr>
        <p:txBody>
          <a:bodyPr wrap="square">
            <a:spAutoFit/>
          </a:bodyPr>
          <a:lstStyle/>
          <a:p>
            <a:pPr algn="ctr"/>
            <a:r>
              <a:rPr lang="pt-BR" sz="1400" b="1" dirty="0">
                <a:solidFill>
                  <a:schemeClr val="tx1"/>
                </a:solidFill>
              </a:rPr>
              <a:t>Atitudes Erradas</a:t>
            </a:r>
          </a:p>
          <a:p>
            <a:pPr algn="ctr"/>
            <a:endParaRPr lang="pt-BR" sz="1400" b="1" dirty="0">
              <a:solidFill>
                <a:schemeClr val="tx1"/>
              </a:solidFill>
            </a:endParaRPr>
          </a:p>
          <a:p>
            <a:pPr marL="628650" lvl="1" indent="-171450">
              <a:spcAft>
                <a:spcPts val="600"/>
              </a:spcAft>
              <a:buFont typeface="Wingdings" panose="05000000000000000000" pitchFamily="2" charset="2"/>
              <a:buChar char="Ø"/>
            </a:pPr>
            <a:r>
              <a:rPr lang="pt-BR" sz="1100" dirty="0">
                <a:solidFill>
                  <a:schemeClr val="tx1"/>
                </a:solidFill>
              </a:rPr>
              <a:t>Aceitar algo de um parceiro de negócios em troca de um contrato;</a:t>
            </a:r>
          </a:p>
          <a:p>
            <a:pPr marL="628650" lvl="1" indent="-171450">
              <a:spcAft>
                <a:spcPts val="600"/>
              </a:spcAft>
              <a:buFont typeface="Wingdings" panose="05000000000000000000" pitchFamily="2" charset="2"/>
              <a:buChar char="Ø"/>
            </a:pPr>
            <a:r>
              <a:rPr lang="pt-BR" sz="1100" dirty="0">
                <a:solidFill>
                  <a:schemeClr val="tx1"/>
                </a:solidFill>
              </a:rPr>
              <a:t>Realizar um “acordo paralelo”;</a:t>
            </a:r>
          </a:p>
          <a:p>
            <a:pPr marL="628650" lvl="1" indent="-171450">
              <a:spcAft>
                <a:spcPts val="600"/>
              </a:spcAft>
              <a:buFont typeface="Wingdings" panose="05000000000000000000" pitchFamily="2" charset="2"/>
              <a:buChar char="Ø"/>
            </a:pPr>
            <a:r>
              <a:rPr lang="pt-BR" sz="1100" dirty="0">
                <a:solidFill>
                  <a:schemeClr val="tx1"/>
                </a:solidFill>
              </a:rPr>
              <a:t>Permitir que qualquer parceiro de negócio viole nosso Código de Ética.</a:t>
            </a:r>
          </a:p>
        </p:txBody>
      </p:sp>
      <p:pic>
        <p:nvPicPr>
          <p:cNvPr id="24" name="Imagem 23" descr="Fundo preto com letras brancas&#10;&#10;Descrição gerada automaticamente com confiança média">
            <a:extLst>
              <a:ext uri="{FF2B5EF4-FFF2-40B4-BE49-F238E27FC236}">
                <a16:creationId xmlns:a16="http://schemas.microsoft.com/office/drawing/2014/main" id="{5E7BA115-F093-ABB3-338D-55F7F6EB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84912">
            <a:off x="9632716" y="-1885666"/>
            <a:ext cx="2739965" cy="5032864"/>
          </a:xfrm>
          <a:prstGeom prst="rect">
            <a:avLst/>
          </a:prstGeom>
        </p:spPr>
      </p:pic>
    </p:spTree>
    <p:extLst>
      <p:ext uri="{BB962C8B-B14F-4D97-AF65-F5344CB8AC3E}">
        <p14:creationId xmlns:p14="http://schemas.microsoft.com/office/powerpoint/2010/main" val="2472672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22</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200" dirty="0"/>
              <a:t>Nossa Empresa</a:t>
            </a:r>
            <a:endParaRPr lang="pt-BR" sz="3600" dirty="0"/>
          </a:p>
        </p:txBody>
      </p:sp>
      <p:sp>
        <p:nvSpPr>
          <p:cNvPr id="7" name="Rectangle 5">
            <a:extLst>
              <a:ext uri="{FF2B5EF4-FFF2-40B4-BE49-F238E27FC236}">
                <a16:creationId xmlns:a16="http://schemas.microsoft.com/office/drawing/2014/main" id="{CE03D6CD-1D75-A2BE-4D81-23F7FBBE4559}"/>
              </a:ext>
            </a:extLst>
          </p:cNvPr>
          <p:cNvSpPr/>
          <p:nvPr/>
        </p:nvSpPr>
        <p:spPr>
          <a:xfrm>
            <a:off x="838200" y="1508129"/>
            <a:ext cx="8696325" cy="1384995"/>
          </a:xfrm>
          <a:prstGeom prst="rect">
            <a:avLst/>
          </a:prstGeom>
        </p:spPr>
        <p:txBody>
          <a:bodyPr wrap="square">
            <a:spAutoFit/>
          </a:bodyPr>
          <a:lstStyle/>
          <a:p>
            <a:pPr>
              <a:lnSpc>
                <a:spcPct val="150000"/>
              </a:lnSpc>
            </a:pPr>
            <a:r>
              <a:rPr lang="pt-BR" sz="1200" dirty="0"/>
              <a:t>Como empresa, esperamos de nossos empregados que os interesses corporativos estejam acima dos interesses pessoais, evitando assim conflitos – ou a conotação de conflitos – entre os interesses de cada individuo com os interesses corporativos.</a:t>
            </a:r>
          </a:p>
          <a:p>
            <a:pPr>
              <a:lnSpc>
                <a:spcPct val="150000"/>
              </a:lnSpc>
            </a:pPr>
            <a:r>
              <a:rPr lang="pt-BR" sz="1200" dirty="0"/>
              <a:t>Conflitos de Interesse podem gerar injustiça, falta de transparência e confiança nos relacionamentos </a:t>
            </a:r>
            <a:br>
              <a:rPr lang="pt-BR" sz="1200" dirty="0"/>
            </a:br>
            <a:r>
              <a:rPr lang="pt-BR" sz="1200" dirty="0"/>
              <a:t>da empresa que conquistamos, impactando nossos negócios.</a:t>
            </a:r>
          </a:p>
          <a:p>
            <a:endParaRPr lang="pt-BR" sz="1200" b="1" dirty="0">
              <a:solidFill>
                <a:schemeClr val="tx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105139"/>
            <a:ext cx="6624636" cy="369332"/>
          </a:xfrm>
          <a:prstGeom prst="rect">
            <a:avLst/>
          </a:prstGeom>
          <a:noFill/>
        </p:spPr>
        <p:txBody>
          <a:bodyPr wrap="square">
            <a:spAutoFit/>
          </a:bodyPr>
          <a:lstStyle/>
          <a:p>
            <a:r>
              <a:rPr lang="pt-BR" b="1" dirty="0">
                <a:solidFill>
                  <a:schemeClr val="tx1"/>
                </a:solidFill>
              </a:rPr>
              <a:t>Como Evitamos o Conflito de Interesses</a:t>
            </a:r>
          </a:p>
        </p:txBody>
      </p:sp>
      <p:pic>
        <p:nvPicPr>
          <p:cNvPr id="18" name="Gráfico 17" descr="Crescimento da Empresa">
            <a:extLst>
              <a:ext uri="{FF2B5EF4-FFF2-40B4-BE49-F238E27FC236}">
                <a16:creationId xmlns:a16="http://schemas.microsoft.com/office/drawing/2014/main" id="{779DB636-BF99-4537-A534-118A652A9F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02" y="245172"/>
            <a:ext cx="684000" cy="684000"/>
          </a:xfrm>
          <a:prstGeom prst="rect">
            <a:avLst/>
          </a:prstGeom>
        </p:spPr>
      </p:pic>
      <p:pic>
        <p:nvPicPr>
          <p:cNvPr id="24" name="Imagem 23" descr="Fundo preto com letras brancas&#10;&#10;Descrição gerada automaticamente com confiança média">
            <a:extLst>
              <a:ext uri="{FF2B5EF4-FFF2-40B4-BE49-F238E27FC236}">
                <a16:creationId xmlns:a16="http://schemas.microsoft.com/office/drawing/2014/main" id="{5E7BA115-F093-ABB3-338D-55F7F6EB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84912">
            <a:off x="9632716" y="-1885666"/>
            <a:ext cx="2739965" cy="5032864"/>
          </a:xfrm>
          <a:prstGeom prst="rect">
            <a:avLst/>
          </a:prstGeom>
        </p:spPr>
      </p:pic>
      <p:sp>
        <p:nvSpPr>
          <p:cNvPr id="15" name="Retângulo 14">
            <a:extLst>
              <a:ext uri="{FF2B5EF4-FFF2-40B4-BE49-F238E27FC236}">
                <a16:creationId xmlns:a16="http://schemas.microsoft.com/office/drawing/2014/main" id="{19FE8F64-0380-C048-1124-5903DF4954C9}"/>
              </a:ext>
            </a:extLst>
          </p:cNvPr>
          <p:cNvSpPr/>
          <p:nvPr/>
        </p:nvSpPr>
        <p:spPr>
          <a:xfrm>
            <a:off x="410993" y="4381412"/>
            <a:ext cx="1472410" cy="1910331"/>
          </a:xfrm>
          <a:prstGeom prst="rect">
            <a:avLst/>
          </a:prstGeom>
        </p:spPr>
        <p:txBody>
          <a:bodyPr wrap="square">
            <a:spAutoFit/>
          </a:bodyPr>
          <a:lstStyle/>
          <a:p>
            <a:pPr>
              <a:lnSpc>
                <a:spcPct val="150000"/>
              </a:lnSpc>
            </a:pPr>
            <a:r>
              <a:rPr lang="pt-BR" sz="1000" dirty="0"/>
              <a:t>Você conduz atividades internamente junto a um membro direto da família onde este tem benefícios diretos, não seguindo as políticas e processos do Grupo</a:t>
            </a:r>
          </a:p>
        </p:txBody>
      </p:sp>
      <p:sp>
        <p:nvSpPr>
          <p:cNvPr id="19" name="CaixaDeTexto 18">
            <a:extLst>
              <a:ext uri="{FF2B5EF4-FFF2-40B4-BE49-F238E27FC236}">
                <a16:creationId xmlns:a16="http://schemas.microsoft.com/office/drawing/2014/main" id="{A5BEAB3B-1D5E-47DE-C2DB-3CC17825384D}"/>
              </a:ext>
            </a:extLst>
          </p:cNvPr>
          <p:cNvSpPr txBox="1"/>
          <p:nvPr/>
        </p:nvSpPr>
        <p:spPr>
          <a:xfrm>
            <a:off x="4376169" y="2909727"/>
            <a:ext cx="3439660" cy="276999"/>
          </a:xfrm>
          <a:prstGeom prst="rect">
            <a:avLst/>
          </a:prstGeom>
          <a:noFill/>
        </p:spPr>
        <p:txBody>
          <a:bodyPr wrap="none" rtlCol="0">
            <a:spAutoFit/>
          </a:bodyPr>
          <a:lstStyle/>
          <a:p>
            <a:pPr lvl="0" algn="ctr"/>
            <a:r>
              <a:rPr lang="pt-BR" sz="1200" b="1" dirty="0"/>
              <a:t>Potenciais Cenários de Conflitos de Interesse </a:t>
            </a:r>
          </a:p>
        </p:txBody>
      </p:sp>
      <p:sp>
        <p:nvSpPr>
          <p:cNvPr id="21" name="Retângulo 20">
            <a:extLst>
              <a:ext uri="{FF2B5EF4-FFF2-40B4-BE49-F238E27FC236}">
                <a16:creationId xmlns:a16="http://schemas.microsoft.com/office/drawing/2014/main" id="{9D6915F3-F0BC-83CD-2EF2-4232B8CCE0BC}"/>
              </a:ext>
            </a:extLst>
          </p:cNvPr>
          <p:cNvSpPr/>
          <p:nvPr/>
        </p:nvSpPr>
        <p:spPr>
          <a:xfrm>
            <a:off x="1998158" y="4427684"/>
            <a:ext cx="1673291" cy="1448666"/>
          </a:xfrm>
          <a:prstGeom prst="rect">
            <a:avLst/>
          </a:prstGeom>
        </p:spPr>
        <p:txBody>
          <a:bodyPr wrap="square">
            <a:spAutoFit/>
          </a:bodyPr>
          <a:lstStyle/>
          <a:p>
            <a:pPr>
              <a:lnSpc>
                <a:spcPct val="150000"/>
              </a:lnSpc>
            </a:pPr>
            <a:r>
              <a:rPr lang="pt-BR" sz="1000" dirty="0"/>
              <a:t>Você atua em outras atividades que prejudicam sua atividade na empresa e conflitem com suas atividades diárias na </a:t>
            </a:r>
            <a:r>
              <a:rPr lang="pt-BR" sz="1000" dirty="0" err="1"/>
              <a:t>Invasive</a:t>
            </a:r>
            <a:endParaRPr lang="pt-BR" sz="1000" dirty="0"/>
          </a:p>
        </p:txBody>
      </p:sp>
      <p:sp>
        <p:nvSpPr>
          <p:cNvPr id="22" name="Retângulo 21">
            <a:extLst>
              <a:ext uri="{FF2B5EF4-FFF2-40B4-BE49-F238E27FC236}">
                <a16:creationId xmlns:a16="http://schemas.microsoft.com/office/drawing/2014/main" id="{9C56F90B-04A6-BD10-3D89-3213A940B3C5}"/>
              </a:ext>
            </a:extLst>
          </p:cNvPr>
          <p:cNvSpPr/>
          <p:nvPr/>
        </p:nvSpPr>
        <p:spPr>
          <a:xfrm>
            <a:off x="3678697" y="4446975"/>
            <a:ext cx="1472410" cy="1448666"/>
          </a:xfrm>
          <a:prstGeom prst="rect">
            <a:avLst/>
          </a:prstGeom>
        </p:spPr>
        <p:txBody>
          <a:bodyPr wrap="square">
            <a:spAutoFit/>
          </a:bodyPr>
          <a:lstStyle/>
          <a:p>
            <a:pPr>
              <a:lnSpc>
                <a:spcPct val="150000"/>
              </a:lnSpc>
            </a:pPr>
            <a:r>
              <a:rPr lang="pt-BR" sz="1000" dirty="0"/>
              <a:t>Você usa de recursos da empresa tais como ativos e informações para obter vantagens ou benefício próprio, ou mesmo para outros </a:t>
            </a:r>
          </a:p>
        </p:txBody>
      </p:sp>
      <p:sp>
        <p:nvSpPr>
          <p:cNvPr id="25" name="Retângulo 24">
            <a:extLst>
              <a:ext uri="{FF2B5EF4-FFF2-40B4-BE49-F238E27FC236}">
                <a16:creationId xmlns:a16="http://schemas.microsoft.com/office/drawing/2014/main" id="{404D5FCA-B4CF-4416-D7DD-7019E1533C82}"/>
              </a:ext>
            </a:extLst>
          </p:cNvPr>
          <p:cNvSpPr/>
          <p:nvPr/>
        </p:nvSpPr>
        <p:spPr>
          <a:xfrm>
            <a:off x="5204023" y="4446975"/>
            <a:ext cx="1836871" cy="1679499"/>
          </a:xfrm>
          <a:prstGeom prst="rect">
            <a:avLst/>
          </a:prstGeom>
        </p:spPr>
        <p:txBody>
          <a:bodyPr wrap="square">
            <a:spAutoFit/>
          </a:bodyPr>
          <a:lstStyle/>
          <a:p>
            <a:pPr>
              <a:lnSpc>
                <a:spcPct val="150000"/>
              </a:lnSpc>
            </a:pPr>
            <a:r>
              <a:rPr lang="pt-BR" sz="1000" dirty="0"/>
              <a:t>Você ou mesmo algum parente próximo com informações privilegiadas investe ou tem outros interesses financeiros em uma empresa que faz negócios com a </a:t>
            </a:r>
            <a:r>
              <a:rPr lang="pt-BR" sz="1000" dirty="0" err="1"/>
              <a:t>Invasive</a:t>
            </a:r>
            <a:endParaRPr lang="pt-BR" sz="1000" dirty="0"/>
          </a:p>
        </p:txBody>
      </p:sp>
      <p:sp>
        <p:nvSpPr>
          <p:cNvPr id="26" name="Retângulo 25">
            <a:extLst>
              <a:ext uri="{FF2B5EF4-FFF2-40B4-BE49-F238E27FC236}">
                <a16:creationId xmlns:a16="http://schemas.microsoft.com/office/drawing/2014/main" id="{132B8533-B182-9E1A-C385-545292B0390B}"/>
              </a:ext>
            </a:extLst>
          </p:cNvPr>
          <p:cNvSpPr/>
          <p:nvPr/>
        </p:nvSpPr>
        <p:spPr>
          <a:xfrm>
            <a:off x="6900190" y="4446975"/>
            <a:ext cx="1684917" cy="1217834"/>
          </a:xfrm>
          <a:prstGeom prst="rect">
            <a:avLst/>
          </a:prstGeom>
        </p:spPr>
        <p:txBody>
          <a:bodyPr wrap="square">
            <a:spAutoFit/>
          </a:bodyPr>
          <a:lstStyle/>
          <a:p>
            <a:pPr>
              <a:lnSpc>
                <a:spcPct val="150000"/>
              </a:lnSpc>
            </a:pPr>
            <a:r>
              <a:rPr lang="pt-BR" sz="1000" dirty="0"/>
              <a:t>Você possibilita que um parente consiga benefícios baseados em sua influência junto ao mercado</a:t>
            </a:r>
          </a:p>
        </p:txBody>
      </p:sp>
      <p:sp>
        <p:nvSpPr>
          <p:cNvPr id="27" name="Retângulo 26">
            <a:extLst>
              <a:ext uri="{FF2B5EF4-FFF2-40B4-BE49-F238E27FC236}">
                <a16:creationId xmlns:a16="http://schemas.microsoft.com/office/drawing/2014/main" id="{1EC64D75-4807-A7A2-4737-CA9C8DB4AB33}"/>
              </a:ext>
            </a:extLst>
          </p:cNvPr>
          <p:cNvSpPr/>
          <p:nvPr/>
        </p:nvSpPr>
        <p:spPr>
          <a:xfrm>
            <a:off x="8501217" y="4415070"/>
            <a:ext cx="1742379" cy="1217834"/>
          </a:xfrm>
          <a:prstGeom prst="rect">
            <a:avLst/>
          </a:prstGeom>
        </p:spPr>
        <p:txBody>
          <a:bodyPr wrap="square">
            <a:spAutoFit/>
          </a:bodyPr>
          <a:lstStyle/>
          <a:p>
            <a:pPr>
              <a:lnSpc>
                <a:spcPct val="150000"/>
              </a:lnSpc>
            </a:pPr>
            <a:r>
              <a:rPr lang="pt-BR" sz="1000" dirty="0"/>
              <a:t>Você aceita um presente impróprio de um fornecedor, atual ou potencial, em troca de uma vantagem indevida </a:t>
            </a:r>
          </a:p>
        </p:txBody>
      </p:sp>
      <p:sp>
        <p:nvSpPr>
          <p:cNvPr id="28" name="Retângulo 27">
            <a:extLst>
              <a:ext uri="{FF2B5EF4-FFF2-40B4-BE49-F238E27FC236}">
                <a16:creationId xmlns:a16="http://schemas.microsoft.com/office/drawing/2014/main" id="{4DB3448E-50DB-0594-DD6F-F0CB90CBCCF3}"/>
              </a:ext>
            </a:extLst>
          </p:cNvPr>
          <p:cNvSpPr/>
          <p:nvPr/>
        </p:nvSpPr>
        <p:spPr>
          <a:xfrm>
            <a:off x="10148686" y="4381412"/>
            <a:ext cx="1929014" cy="1679499"/>
          </a:xfrm>
          <a:prstGeom prst="rect">
            <a:avLst/>
          </a:prstGeom>
        </p:spPr>
        <p:txBody>
          <a:bodyPr wrap="square">
            <a:spAutoFit/>
          </a:bodyPr>
          <a:lstStyle/>
          <a:p>
            <a:pPr>
              <a:lnSpc>
                <a:spcPct val="150000"/>
              </a:lnSpc>
            </a:pPr>
            <a:r>
              <a:rPr lang="pt-BR" sz="1000" dirty="0"/>
              <a:t>Você traz para si uma oportunidade de negócio apresentada a você como resultado de seu trabalho realizado através da empresa, sem oferecê-la primeiramente à própria empresa. </a:t>
            </a:r>
          </a:p>
        </p:txBody>
      </p:sp>
      <p:sp>
        <p:nvSpPr>
          <p:cNvPr id="29" name="Retângulo 28">
            <a:extLst>
              <a:ext uri="{FF2B5EF4-FFF2-40B4-BE49-F238E27FC236}">
                <a16:creationId xmlns:a16="http://schemas.microsoft.com/office/drawing/2014/main" id="{60072F26-60A5-B4E8-0B96-77256C955232}"/>
              </a:ext>
            </a:extLst>
          </p:cNvPr>
          <p:cNvSpPr/>
          <p:nvPr/>
        </p:nvSpPr>
        <p:spPr>
          <a:xfrm>
            <a:off x="410993" y="3190734"/>
            <a:ext cx="1472410" cy="571567"/>
          </a:xfrm>
          <a:prstGeom prst="rect">
            <a:avLst/>
          </a:prstGeom>
        </p:spPr>
        <p:txBody>
          <a:bodyPr wrap="square">
            <a:spAutoFit/>
          </a:bodyPr>
          <a:lstStyle/>
          <a:p>
            <a:pPr algn="ctr">
              <a:lnSpc>
                <a:spcPct val="150000"/>
              </a:lnSpc>
            </a:pPr>
            <a:r>
              <a:rPr lang="pt-BR" sz="1100" b="1" dirty="0"/>
              <a:t>Relações Interpessoais</a:t>
            </a:r>
          </a:p>
        </p:txBody>
      </p:sp>
      <p:sp>
        <p:nvSpPr>
          <p:cNvPr id="30" name="Retângulo 29">
            <a:extLst>
              <a:ext uri="{FF2B5EF4-FFF2-40B4-BE49-F238E27FC236}">
                <a16:creationId xmlns:a16="http://schemas.microsoft.com/office/drawing/2014/main" id="{F6C04930-128F-D2EC-50BD-AAC0CBC5B761}"/>
              </a:ext>
            </a:extLst>
          </p:cNvPr>
          <p:cNvSpPr/>
          <p:nvPr/>
        </p:nvSpPr>
        <p:spPr>
          <a:xfrm>
            <a:off x="1998158" y="3237006"/>
            <a:ext cx="1673291" cy="571567"/>
          </a:xfrm>
          <a:prstGeom prst="rect">
            <a:avLst/>
          </a:prstGeom>
        </p:spPr>
        <p:txBody>
          <a:bodyPr wrap="square">
            <a:spAutoFit/>
          </a:bodyPr>
          <a:lstStyle/>
          <a:p>
            <a:pPr algn="ctr">
              <a:lnSpc>
                <a:spcPct val="150000"/>
              </a:lnSpc>
            </a:pPr>
            <a:r>
              <a:rPr lang="pt-BR" sz="1100" b="1" dirty="0"/>
              <a:t>Outras </a:t>
            </a:r>
            <a:br>
              <a:rPr lang="pt-BR" sz="1100" b="1" dirty="0"/>
            </a:br>
            <a:r>
              <a:rPr lang="pt-BR" sz="1100" b="1" dirty="0"/>
              <a:t>Atividades</a:t>
            </a:r>
          </a:p>
        </p:txBody>
      </p:sp>
      <p:sp>
        <p:nvSpPr>
          <p:cNvPr id="31" name="Retângulo 30">
            <a:extLst>
              <a:ext uri="{FF2B5EF4-FFF2-40B4-BE49-F238E27FC236}">
                <a16:creationId xmlns:a16="http://schemas.microsoft.com/office/drawing/2014/main" id="{94B5FF17-D95A-B1E2-9D10-4CD58EAA6E59}"/>
              </a:ext>
            </a:extLst>
          </p:cNvPr>
          <p:cNvSpPr/>
          <p:nvPr/>
        </p:nvSpPr>
        <p:spPr>
          <a:xfrm>
            <a:off x="3678697" y="3256297"/>
            <a:ext cx="1472410" cy="571567"/>
          </a:xfrm>
          <a:prstGeom prst="rect">
            <a:avLst/>
          </a:prstGeom>
        </p:spPr>
        <p:txBody>
          <a:bodyPr wrap="square">
            <a:spAutoFit/>
          </a:bodyPr>
          <a:lstStyle/>
          <a:p>
            <a:pPr algn="ctr">
              <a:lnSpc>
                <a:spcPct val="150000"/>
              </a:lnSpc>
            </a:pPr>
            <a:r>
              <a:rPr lang="pt-BR" sz="1100" b="1" dirty="0"/>
              <a:t>Recursos da Empresa</a:t>
            </a:r>
          </a:p>
        </p:txBody>
      </p:sp>
      <p:sp>
        <p:nvSpPr>
          <p:cNvPr id="32" name="Retângulo 31">
            <a:extLst>
              <a:ext uri="{FF2B5EF4-FFF2-40B4-BE49-F238E27FC236}">
                <a16:creationId xmlns:a16="http://schemas.microsoft.com/office/drawing/2014/main" id="{3ABDBA63-C24C-491E-3785-C6E8B8742D59}"/>
              </a:ext>
            </a:extLst>
          </p:cNvPr>
          <p:cNvSpPr/>
          <p:nvPr/>
        </p:nvSpPr>
        <p:spPr>
          <a:xfrm>
            <a:off x="5204023" y="3256297"/>
            <a:ext cx="1836871" cy="314702"/>
          </a:xfrm>
          <a:prstGeom prst="rect">
            <a:avLst/>
          </a:prstGeom>
        </p:spPr>
        <p:txBody>
          <a:bodyPr wrap="square">
            <a:spAutoFit/>
          </a:bodyPr>
          <a:lstStyle/>
          <a:p>
            <a:pPr algn="ctr">
              <a:lnSpc>
                <a:spcPct val="150000"/>
              </a:lnSpc>
            </a:pPr>
            <a:r>
              <a:rPr lang="pt-BR" sz="1100" b="1" dirty="0"/>
              <a:t>Interesses Financeiros</a:t>
            </a:r>
          </a:p>
        </p:txBody>
      </p:sp>
      <p:sp>
        <p:nvSpPr>
          <p:cNvPr id="33" name="Retângulo 32">
            <a:extLst>
              <a:ext uri="{FF2B5EF4-FFF2-40B4-BE49-F238E27FC236}">
                <a16:creationId xmlns:a16="http://schemas.microsoft.com/office/drawing/2014/main" id="{803CDB39-406D-150B-7A70-059BDE846B85}"/>
              </a:ext>
            </a:extLst>
          </p:cNvPr>
          <p:cNvSpPr/>
          <p:nvPr/>
        </p:nvSpPr>
        <p:spPr>
          <a:xfrm>
            <a:off x="6900190" y="3256297"/>
            <a:ext cx="1684917" cy="571567"/>
          </a:xfrm>
          <a:prstGeom prst="rect">
            <a:avLst/>
          </a:prstGeom>
        </p:spPr>
        <p:txBody>
          <a:bodyPr wrap="square">
            <a:spAutoFit/>
          </a:bodyPr>
          <a:lstStyle/>
          <a:p>
            <a:pPr algn="ctr">
              <a:lnSpc>
                <a:spcPct val="150000"/>
              </a:lnSpc>
            </a:pPr>
            <a:r>
              <a:rPr lang="pt-BR" sz="1100" b="1" dirty="0"/>
              <a:t>Relacionamentos Familiares</a:t>
            </a:r>
          </a:p>
        </p:txBody>
      </p:sp>
      <p:sp>
        <p:nvSpPr>
          <p:cNvPr id="34" name="Retângulo 33">
            <a:extLst>
              <a:ext uri="{FF2B5EF4-FFF2-40B4-BE49-F238E27FC236}">
                <a16:creationId xmlns:a16="http://schemas.microsoft.com/office/drawing/2014/main" id="{9539413A-A8E0-6175-45B5-F4044C698C19}"/>
              </a:ext>
            </a:extLst>
          </p:cNvPr>
          <p:cNvSpPr/>
          <p:nvPr/>
        </p:nvSpPr>
        <p:spPr>
          <a:xfrm>
            <a:off x="8501216" y="3224392"/>
            <a:ext cx="1742379" cy="314702"/>
          </a:xfrm>
          <a:prstGeom prst="rect">
            <a:avLst/>
          </a:prstGeom>
        </p:spPr>
        <p:txBody>
          <a:bodyPr wrap="square">
            <a:spAutoFit/>
          </a:bodyPr>
          <a:lstStyle/>
          <a:p>
            <a:pPr algn="ctr">
              <a:lnSpc>
                <a:spcPct val="150000"/>
              </a:lnSpc>
            </a:pPr>
            <a:r>
              <a:rPr lang="pt-BR" sz="1100" b="1" dirty="0"/>
              <a:t>Aceitação de Ganhos</a:t>
            </a:r>
          </a:p>
        </p:txBody>
      </p:sp>
      <p:sp>
        <p:nvSpPr>
          <p:cNvPr id="35" name="Retângulo 34">
            <a:extLst>
              <a:ext uri="{FF2B5EF4-FFF2-40B4-BE49-F238E27FC236}">
                <a16:creationId xmlns:a16="http://schemas.microsoft.com/office/drawing/2014/main" id="{463EA125-A8D8-34EB-A30A-8840DAC6DC47}"/>
              </a:ext>
            </a:extLst>
          </p:cNvPr>
          <p:cNvSpPr/>
          <p:nvPr/>
        </p:nvSpPr>
        <p:spPr>
          <a:xfrm>
            <a:off x="10148684" y="3190734"/>
            <a:ext cx="1472410" cy="571567"/>
          </a:xfrm>
          <a:prstGeom prst="rect">
            <a:avLst/>
          </a:prstGeom>
        </p:spPr>
        <p:txBody>
          <a:bodyPr wrap="square">
            <a:spAutoFit/>
          </a:bodyPr>
          <a:lstStyle/>
          <a:p>
            <a:pPr algn="ctr">
              <a:lnSpc>
                <a:spcPct val="150000"/>
              </a:lnSpc>
            </a:pPr>
            <a:r>
              <a:rPr lang="pt-BR" sz="1100" b="1" dirty="0"/>
              <a:t>Negócios </a:t>
            </a:r>
            <a:br>
              <a:rPr lang="pt-BR" sz="1100" b="1" dirty="0"/>
            </a:br>
            <a:r>
              <a:rPr lang="pt-BR" sz="1100" b="1" dirty="0"/>
              <a:t>Oportunos</a:t>
            </a:r>
          </a:p>
        </p:txBody>
      </p:sp>
      <p:pic>
        <p:nvPicPr>
          <p:cNvPr id="36" name="Gráfico 35" descr="Usuários">
            <a:extLst>
              <a:ext uri="{FF2B5EF4-FFF2-40B4-BE49-F238E27FC236}">
                <a16:creationId xmlns:a16="http://schemas.microsoft.com/office/drawing/2014/main" id="{96CF1E79-2E21-6D4F-E841-C45354F746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843" y="3743010"/>
            <a:ext cx="651600" cy="651600"/>
          </a:xfrm>
          <a:prstGeom prst="rect">
            <a:avLst/>
          </a:prstGeom>
        </p:spPr>
      </p:pic>
      <p:pic>
        <p:nvPicPr>
          <p:cNvPr id="37" name="Gráfico 36" descr="Grupo">
            <a:extLst>
              <a:ext uri="{FF2B5EF4-FFF2-40B4-BE49-F238E27FC236}">
                <a16:creationId xmlns:a16="http://schemas.microsoft.com/office/drawing/2014/main" id="{9622B6CF-2E7D-33AA-739E-7FE65DE715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0647" y="3808573"/>
            <a:ext cx="745643" cy="651600"/>
          </a:xfrm>
          <a:prstGeom prst="rect">
            <a:avLst/>
          </a:prstGeom>
        </p:spPr>
      </p:pic>
      <p:pic>
        <p:nvPicPr>
          <p:cNvPr id="38" name="Gráfico 37" descr="Brinde">
            <a:extLst>
              <a:ext uri="{FF2B5EF4-FFF2-40B4-BE49-F238E27FC236}">
                <a16:creationId xmlns:a16="http://schemas.microsoft.com/office/drawing/2014/main" id="{BD277E55-08BA-85BA-6C76-C749DE63DC3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9145" y="3743010"/>
            <a:ext cx="651600" cy="651600"/>
          </a:xfrm>
          <a:prstGeom prst="rect">
            <a:avLst/>
          </a:prstGeom>
        </p:spPr>
      </p:pic>
      <p:pic>
        <p:nvPicPr>
          <p:cNvPr id="39" name="Gráfico 38" descr="Sala de reuniões">
            <a:extLst>
              <a:ext uri="{FF2B5EF4-FFF2-40B4-BE49-F238E27FC236}">
                <a16:creationId xmlns:a16="http://schemas.microsoft.com/office/drawing/2014/main" id="{2AAAA80F-1620-1E54-A59A-48F7C5F2F8E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6183" y="3789282"/>
            <a:ext cx="740498" cy="651600"/>
          </a:xfrm>
          <a:prstGeom prst="rect">
            <a:avLst/>
          </a:prstGeom>
        </p:spPr>
      </p:pic>
      <p:pic>
        <p:nvPicPr>
          <p:cNvPr id="40" name="Gráfico 39" descr="Cidade">
            <a:extLst>
              <a:ext uri="{FF2B5EF4-FFF2-40B4-BE49-F238E27FC236}">
                <a16:creationId xmlns:a16="http://schemas.microsoft.com/office/drawing/2014/main" id="{CBC392A6-3D54-4A0E-231E-EC1E3369C7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6377" y="3808573"/>
            <a:ext cx="651600" cy="651600"/>
          </a:xfrm>
          <a:prstGeom prst="rect">
            <a:avLst/>
          </a:prstGeom>
        </p:spPr>
      </p:pic>
      <p:pic>
        <p:nvPicPr>
          <p:cNvPr id="41" name="Gráfico 40" descr="Envelope com dinheiro">
            <a:extLst>
              <a:ext uri="{FF2B5EF4-FFF2-40B4-BE49-F238E27FC236}">
                <a16:creationId xmlns:a16="http://schemas.microsoft.com/office/drawing/2014/main" id="{209F786E-224A-4046-240F-AA4E2E8C7B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8236" y="3776668"/>
            <a:ext cx="771072" cy="651600"/>
          </a:xfrm>
          <a:prstGeom prst="rect">
            <a:avLst/>
          </a:prstGeom>
        </p:spPr>
      </p:pic>
      <p:pic>
        <p:nvPicPr>
          <p:cNvPr id="42" name="Gráfico 41" descr="Cofrinho">
            <a:extLst>
              <a:ext uri="{FF2B5EF4-FFF2-40B4-BE49-F238E27FC236}">
                <a16:creationId xmlns:a16="http://schemas.microsoft.com/office/drawing/2014/main" id="{38953570-472B-8254-FD4C-1B58E001D9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1705" y="3808573"/>
            <a:ext cx="812888" cy="651600"/>
          </a:xfrm>
          <a:prstGeom prst="rect">
            <a:avLst/>
          </a:prstGeom>
        </p:spPr>
      </p:pic>
      <p:sp>
        <p:nvSpPr>
          <p:cNvPr id="43" name="Retângulo 42">
            <a:extLst>
              <a:ext uri="{FF2B5EF4-FFF2-40B4-BE49-F238E27FC236}">
                <a16:creationId xmlns:a16="http://schemas.microsoft.com/office/drawing/2014/main" id="{8C7B882C-DC80-427F-09E7-36EA03AC6BDE}"/>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984974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23</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200" dirty="0"/>
              <a:t>Nossa Empresa</a:t>
            </a:r>
            <a:endParaRPr lang="pt-BR" sz="3600" dirty="0"/>
          </a:p>
        </p:txBody>
      </p:sp>
      <p:sp>
        <p:nvSpPr>
          <p:cNvPr id="7" name="Rectangle 5">
            <a:extLst>
              <a:ext uri="{FF2B5EF4-FFF2-40B4-BE49-F238E27FC236}">
                <a16:creationId xmlns:a16="http://schemas.microsoft.com/office/drawing/2014/main" id="{CE03D6CD-1D75-A2BE-4D81-23F7FBBE4559}"/>
              </a:ext>
            </a:extLst>
          </p:cNvPr>
          <p:cNvSpPr/>
          <p:nvPr/>
        </p:nvSpPr>
        <p:spPr>
          <a:xfrm>
            <a:off x="758503" y="1414952"/>
            <a:ext cx="9795197" cy="1838196"/>
          </a:xfrm>
          <a:prstGeom prst="rect">
            <a:avLst/>
          </a:prstGeom>
        </p:spPr>
        <p:txBody>
          <a:bodyPr wrap="square">
            <a:spAutoFit/>
          </a:bodyPr>
          <a:lstStyle/>
          <a:p>
            <a:pPr>
              <a:lnSpc>
                <a:spcPct val="150000"/>
              </a:lnSpc>
            </a:pPr>
            <a:r>
              <a:rPr lang="pt-BR" sz="1100" dirty="0"/>
              <a:t>A proteção às informações confidenciais, secretas e pessoais é umas das premissas sobre as quais baseamos nossas relações com funcionários, ex-funcionários, colaboradores, ex-colaboradores e suas famílias, candidatos a empregos, clientes, fornecedores, profissionais da área médica que utilizam os produtos que armazenamos e distribuímos, pacientes que recebem referidos produtos em seus tratamentos, e outros grupos de indivíduos cujo interesse de alguma forma sejam afetados pelas atividades da Empresa.</a:t>
            </a:r>
          </a:p>
          <a:p>
            <a:pPr>
              <a:lnSpc>
                <a:spcPct val="150000"/>
              </a:lnSpc>
            </a:pPr>
            <a:r>
              <a:rPr lang="pt-BR" sz="1100" b="1" dirty="0"/>
              <a:t>Acreditamos que garantir que as informações pessoais confiadas a nós permaneçam desse jeito. </a:t>
            </a:r>
          </a:p>
          <a:p>
            <a:pPr>
              <a:lnSpc>
                <a:spcPct val="150000"/>
              </a:lnSpc>
            </a:pPr>
            <a:r>
              <a:rPr lang="pt-BR" sz="1100" b="1" dirty="0"/>
              <a:t>Não importa se os dados pertencerem a colaboradores ou a terceiros, ou se forem informações de saúde protegidas de pacientes. </a:t>
            </a:r>
          </a:p>
          <a:p>
            <a:pPr>
              <a:lnSpc>
                <a:spcPct val="150000"/>
              </a:lnSpc>
            </a:pPr>
            <a:r>
              <a:rPr lang="pt-BR" sz="1100" b="1" dirty="0"/>
              <a:t>Coletamos, usamos, mantemos e compartilhamos informações pessoais somente quando a lei nos permite, e somente quando precisamos.</a:t>
            </a:r>
            <a:endParaRPr lang="pt-BR" sz="1100" b="1" dirty="0">
              <a:solidFill>
                <a:schemeClr val="tx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Retângulo 22">
            <a:extLst>
              <a:ext uri="{FF2B5EF4-FFF2-40B4-BE49-F238E27FC236}">
                <a16:creationId xmlns:a16="http://schemas.microsoft.com/office/drawing/2014/main" id="{144862AD-507C-2F2D-C3B1-7820EC056C4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a:extLst>
              <a:ext uri="{FF2B5EF4-FFF2-40B4-BE49-F238E27FC236}">
                <a16:creationId xmlns:a16="http://schemas.microsoft.com/office/drawing/2014/main" id="{D4DA8956-294B-92DE-3326-C9EE1073D7CF}"/>
              </a:ext>
            </a:extLst>
          </p:cNvPr>
          <p:cNvSpPr txBox="1"/>
          <p:nvPr/>
        </p:nvSpPr>
        <p:spPr>
          <a:xfrm>
            <a:off x="758503" y="1050111"/>
            <a:ext cx="6624636" cy="338554"/>
          </a:xfrm>
          <a:prstGeom prst="rect">
            <a:avLst/>
          </a:prstGeom>
          <a:noFill/>
        </p:spPr>
        <p:txBody>
          <a:bodyPr wrap="square">
            <a:spAutoFit/>
          </a:bodyPr>
          <a:lstStyle/>
          <a:p>
            <a:r>
              <a:rPr lang="pt-BR" sz="1600" b="1" dirty="0">
                <a:solidFill>
                  <a:schemeClr val="tx1"/>
                </a:solidFill>
              </a:rPr>
              <a:t>Protegemos as Informações da Empresa e Pessoais</a:t>
            </a:r>
          </a:p>
        </p:txBody>
      </p:sp>
      <p:pic>
        <p:nvPicPr>
          <p:cNvPr id="18" name="Gráfico 17" descr="Crescimento da Empresa">
            <a:extLst>
              <a:ext uri="{FF2B5EF4-FFF2-40B4-BE49-F238E27FC236}">
                <a16:creationId xmlns:a16="http://schemas.microsoft.com/office/drawing/2014/main" id="{779DB636-BF99-4537-A534-118A652A9F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02" y="245172"/>
            <a:ext cx="684000" cy="684000"/>
          </a:xfrm>
          <a:prstGeom prst="rect">
            <a:avLst/>
          </a:prstGeom>
        </p:spPr>
      </p:pic>
      <p:pic>
        <p:nvPicPr>
          <p:cNvPr id="24" name="Imagem 23" descr="Fundo preto com letras brancas&#10;&#10;Descrição gerada automaticamente com confiança média">
            <a:extLst>
              <a:ext uri="{FF2B5EF4-FFF2-40B4-BE49-F238E27FC236}">
                <a16:creationId xmlns:a16="http://schemas.microsoft.com/office/drawing/2014/main" id="{5E7BA115-F093-ABB3-338D-55F7F6EB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84912">
            <a:off x="9632716" y="-1885666"/>
            <a:ext cx="2739965" cy="5032864"/>
          </a:xfrm>
          <a:prstGeom prst="rect">
            <a:avLst/>
          </a:prstGeom>
        </p:spPr>
      </p:pic>
      <p:sp>
        <p:nvSpPr>
          <p:cNvPr id="43" name="CaixaDeTexto 42">
            <a:extLst>
              <a:ext uri="{FF2B5EF4-FFF2-40B4-BE49-F238E27FC236}">
                <a16:creationId xmlns:a16="http://schemas.microsoft.com/office/drawing/2014/main" id="{326ABDA5-6316-B9B6-A7A0-6EB21E54EEB0}"/>
              </a:ext>
            </a:extLst>
          </p:cNvPr>
          <p:cNvSpPr txBox="1"/>
          <p:nvPr/>
        </p:nvSpPr>
        <p:spPr>
          <a:xfrm>
            <a:off x="505302" y="3595277"/>
            <a:ext cx="6929436" cy="2523768"/>
          </a:xfrm>
          <a:prstGeom prst="rect">
            <a:avLst/>
          </a:prstGeom>
          <a:noFill/>
        </p:spPr>
        <p:txBody>
          <a:bodyPr wrap="square">
            <a:spAutoFit/>
          </a:bodyPr>
          <a:lstStyle/>
          <a:p>
            <a:pPr algn="ctr"/>
            <a:r>
              <a:rPr lang="pt-BR" sz="1200" b="1" dirty="0"/>
              <a:t>Fazemos o Certo!</a:t>
            </a:r>
          </a:p>
          <a:p>
            <a:pPr marL="628650" lvl="1" indent="-171450">
              <a:spcAft>
                <a:spcPts val="600"/>
              </a:spcAft>
              <a:buFont typeface="Wingdings" panose="05000000000000000000" pitchFamily="2" charset="2"/>
              <a:buChar char="ü"/>
            </a:pPr>
            <a:r>
              <a:rPr lang="pt-BR" sz="1050" dirty="0"/>
              <a:t>Compreendemos e seguimos as leis de privacidade e proteção de dados, como a HIPAA, a GDPR e a LGPD;</a:t>
            </a:r>
          </a:p>
          <a:p>
            <a:pPr marL="628650" lvl="1" indent="-171450">
              <a:spcAft>
                <a:spcPts val="600"/>
              </a:spcAft>
              <a:buFont typeface="Wingdings" panose="05000000000000000000" pitchFamily="2" charset="2"/>
              <a:buChar char="ü"/>
            </a:pPr>
            <a:r>
              <a:rPr lang="pt-BR" sz="1050" dirty="0"/>
              <a:t>Usamos, acessamos ou compartilhamos informações pessoais somente para fins legítimos de negócio, e de acordo com a lei;</a:t>
            </a:r>
          </a:p>
          <a:p>
            <a:pPr marL="628650" lvl="1" indent="-171450">
              <a:spcAft>
                <a:spcPts val="600"/>
              </a:spcAft>
              <a:buFont typeface="Wingdings" panose="05000000000000000000" pitchFamily="2" charset="2"/>
              <a:buChar char="ü"/>
            </a:pPr>
            <a:r>
              <a:rPr lang="pt-BR" sz="1050" dirty="0"/>
              <a:t>Certificamos de que as considerações sobre privacidade estejam em cada etapa do ciclo de vida das informações: coleta, utilização, divulgação, retenção e destruição das informações pessoais;</a:t>
            </a:r>
          </a:p>
          <a:p>
            <a:pPr marL="628650" lvl="1" indent="-171450">
              <a:spcAft>
                <a:spcPts val="600"/>
              </a:spcAft>
              <a:buFont typeface="Wingdings" panose="05000000000000000000" pitchFamily="2" charset="2"/>
              <a:buChar char="ü"/>
            </a:pPr>
            <a:r>
              <a:rPr lang="pt-BR" sz="1050" dirty="0"/>
              <a:t>Protegemos as informações de saúde pessoais contidas em nossos produtos e tecnologias de software, seguindo uma abordagem de privacidade;</a:t>
            </a:r>
          </a:p>
          <a:p>
            <a:pPr marL="628650" lvl="1" indent="-171450">
              <a:spcAft>
                <a:spcPts val="600"/>
              </a:spcAft>
              <a:buFont typeface="Wingdings" panose="05000000000000000000" pitchFamily="2" charset="2"/>
              <a:buChar char="ü"/>
            </a:pPr>
            <a:r>
              <a:rPr lang="pt-BR" sz="1050" dirty="0"/>
              <a:t>Estamos cientes de que informações pessoais são qualquer coisa que possa ser usada, por si só ou combinada com outro conhecimento disponível, para identificar uma pessoa, tais como nome, data e local de nascimento, número de identidade do paciente, endereço físico ou de e-mail, fotografias ou vídeos, características físicas, como altura ou peso, condições médicas e tratamento, raça e etnia.</a:t>
            </a:r>
          </a:p>
        </p:txBody>
      </p:sp>
      <p:sp>
        <p:nvSpPr>
          <p:cNvPr id="44" name="CaixaDeTexto 43">
            <a:extLst>
              <a:ext uri="{FF2B5EF4-FFF2-40B4-BE49-F238E27FC236}">
                <a16:creationId xmlns:a16="http://schemas.microsoft.com/office/drawing/2014/main" id="{1CEF9541-C442-E492-C405-F5009255AE2D}"/>
              </a:ext>
            </a:extLst>
          </p:cNvPr>
          <p:cNvSpPr txBox="1"/>
          <p:nvPr/>
        </p:nvSpPr>
        <p:spPr>
          <a:xfrm>
            <a:off x="7121842" y="3667267"/>
            <a:ext cx="4774883" cy="1323439"/>
          </a:xfrm>
          <a:prstGeom prst="rect">
            <a:avLst/>
          </a:prstGeom>
          <a:noFill/>
        </p:spPr>
        <p:txBody>
          <a:bodyPr wrap="square">
            <a:spAutoFit/>
          </a:bodyPr>
          <a:lstStyle/>
          <a:p>
            <a:pPr algn="ctr"/>
            <a:r>
              <a:rPr lang="pt-BR" sz="1200" b="1" dirty="0"/>
              <a:t>Como Evitamos o Errado?</a:t>
            </a:r>
          </a:p>
          <a:p>
            <a:pPr marL="628650" lvl="1" indent="-171450">
              <a:spcAft>
                <a:spcPts val="600"/>
              </a:spcAft>
              <a:buFont typeface="Wingdings" panose="05000000000000000000" pitchFamily="2" charset="2"/>
              <a:buChar char="Ø"/>
            </a:pPr>
            <a:r>
              <a:rPr lang="pt-BR" sz="1050" dirty="0"/>
              <a:t>Não compartilhamos informações pessoais com qualquer pessoa que não tenha uma necessidade de negócio para sabê-las, mesmo que estejam autorizados a obtê-las;</a:t>
            </a:r>
          </a:p>
          <a:p>
            <a:pPr marL="628650" lvl="1" indent="-171450">
              <a:spcAft>
                <a:spcPts val="600"/>
              </a:spcAft>
              <a:buFont typeface="Wingdings" panose="05000000000000000000" pitchFamily="2" charset="2"/>
              <a:buChar char="Ø"/>
            </a:pPr>
            <a:r>
              <a:rPr lang="pt-BR" sz="1050" dirty="0"/>
              <a:t>Não compartilhamos informações com qualquer outra empresa ou indivíduo, a menos que haja um acordo por escrito e eles tenham os controles apropriados implementados para protegê-las.</a:t>
            </a:r>
          </a:p>
        </p:txBody>
      </p:sp>
    </p:spTree>
    <p:extLst>
      <p:ext uri="{BB962C8B-B14F-4D97-AF65-F5344CB8AC3E}">
        <p14:creationId xmlns:p14="http://schemas.microsoft.com/office/powerpoint/2010/main" val="3769673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24</a:t>
            </a:fld>
            <a:endParaRPr lang="pt-BR" dirty="0"/>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189302" y="-106175"/>
            <a:ext cx="5393361" cy="1325563"/>
          </a:xfrm>
        </p:spPr>
        <p:txBody>
          <a:bodyPr>
            <a:normAutofit/>
          </a:bodyPr>
          <a:lstStyle/>
          <a:p>
            <a:r>
              <a:rPr lang="pt-BR" sz="3200" dirty="0"/>
              <a:t>Nossa Empresa</a:t>
            </a:r>
            <a:endParaRPr lang="pt-BR" sz="3600" dirty="0"/>
          </a:p>
        </p:txBody>
      </p:sp>
      <p:sp>
        <p:nvSpPr>
          <p:cNvPr id="7" name="Rectangle 5">
            <a:extLst>
              <a:ext uri="{FF2B5EF4-FFF2-40B4-BE49-F238E27FC236}">
                <a16:creationId xmlns:a16="http://schemas.microsoft.com/office/drawing/2014/main" id="{CE03D6CD-1D75-A2BE-4D81-23F7FBBE4559}"/>
              </a:ext>
            </a:extLst>
          </p:cNvPr>
          <p:cNvSpPr/>
          <p:nvPr/>
        </p:nvSpPr>
        <p:spPr>
          <a:xfrm>
            <a:off x="758503" y="1414952"/>
            <a:ext cx="9795197" cy="2292935"/>
          </a:xfrm>
          <a:prstGeom prst="rect">
            <a:avLst/>
          </a:prstGeom>
        </p:spPr>
        <p:txBody>
          <a:bodyPr wrap="square">
            <a:spAutoFit/>
          </a:bodyPr>
          <a:lstStyle/>
          <a:p>
            <a:pPr algn="just"/>
            <a:r>
              <a:rPr lang="pt-BR" sz="1100" b="1" dirty="0">
                <a:solidFill>
                  <a:schemeClr val="tx1"/>
                </a:solidFill>
              </a:rPr>
              <a:t>Importância</a:t>
            </a:r>
          </a:p>
          <a:p>
            <a:pPr algn="just"/>
            <a:endParaRPr lang="pt-BR" sz="1100" dirty="0"/>
          </a:p>
          <a:p>
            <a:pPr algn="just"/>
            <a:r>
              <a:rPr lang="pt-BR" sz="1100" dirty="0"/>
              <a:t>É dever de todos nós proteger a reputação da Empresa e de forma verdadeira quando falamos sobre a Empresa, pois desde nossa origem conquistamos, batalhamos e assim fizemos por manter nossa reputação, confiança e imagem perante todos. Um ato isolado pode prejudicar a todos.</a:t>
            </a:r>
          </a:p>
          <a:p>
            <a:pPr algn="just"/>
            <a:endParaRPr lang="pt-BR" sz="1100" i="1" dirty="0"/>
          </a:p>
          <a:p>
            <a:pPr algn="just"/>
            <a:r>
              <a:rPr lang="pt-BR" sz="1100" b="1" dirty="0">
                <a:solidFill>
                  <a:schemeClr val="tx1"/>
                </a:solidFill>
              </a:rPr>
              <a:t>Falando com a Mídia</a:t>
            </a:r>
          </a:p>
          <a:p>
            <a:pPr algn="just"/>
            <a:endParaRPr lang="pt-BR" sz="1100" b="1" dirty="0"/>
          </a:p>
          <a:p>
            <a:pPr algn="just"/>
            <a:r>
              <a:rPr lang="pt-BR" sz="1100" dirty="0"/>
              <a:t>Todos nós devemos saber que qualquer assunto fora da nossa empresa, aqui incluindo postagens em redes sociais, podem ser consideradas declarações oficiais da Invasive. Nossos clientes, parceiros e sociedade sempre anseiam por divulgações oficiais e completas, com informações claras e precisas sobre a Invasive.  Por isso seja, responsável ao utilizar as redes sociais: não compartilhe opiniões que possam prejudicar a reputação da empresa ou mesmo informações confidenciais sobre nossas atividades. Lembrando que toda e qualquer publicação pode ser considerada como oficial e ser distorcida, mal interpretada e analisada fora de contexto.</a:t>
            </a:r>
          </a:p>
          <a:p>
            <a:pPr algn="just"/>
            <a:endParaRPr lang="pt-BR" sz="1100" b="1" dirty="0">
              <a:solidFill>
                <a:schemeClr val="tx1"/>
              </a:solidFill>
            </a:endParaRPr>
          </a:p>
        </p:txBody>
      </p:sp>
      <p:pic>
        <p:nvPicPr>
          <p:cNvPr id="9" name="Imagem 8" descr="Logotipo, nome da empresa&#10;&#10;Descrição gerada automaticamente">
            <a:extLst>
              <a:ext uri="{FF2B5EF4-FFF2-40B4-BE49-F238E27FC236}">
                <a16:creationId xmlns:a16="http://schemas.microsoft.com/office/drawing/2014/main" id="{6AF9FE34-C163-282F-C381-F0DA2DE03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17" name="CaixaDeTexto 16">
            <a:extLst>
              <a:ext uri="{FF2B5EF4-FFF2-40B4-BE49-F238E27FC236}">
                <a16:creationId xmlns:a16="http://schemas.microsoft.com/office/drawing/2014/main" id="{D4DA8956-294B-92DE-3326-C9EE1073D7CF}"/>
              </a:ext>
            </a:extLst>
          </p:cNvPr>
          <p:cNvSpPr txBox="1"/>
          <p:nvPr/>
        </p:nvSpPr>
        <p:spPr>
          <a:xfrm>
            <a:off x="758503" y="1050111"/>
            <a:ext cx="6624636" cy="338554"/>
          </a:xfrm>
          <a:prstGeom prst="rect">
            <a:avLst/>
          </a:prstGeom>
          <a:noFill/>
        </p:spPr>
        <p:txBody>
          <a:bodyPr wrap="square">
            <a:spAutoFit/>
          </a:bodyPr>
          <a:lstStyle/>
          <a:p>
            <a:r>
              <a:rPr lang="pt-BR" sz="1600" b="1" dirty="0">
                <a:solidFill>
                  <a:schemeClr val="tx1"/>
                </a:solidFill>
              </a:rPr>
              <a:t>Protegendo a Nossa Reputação</a:t>
            </a:r>
          </a:p>
        </p:txBody>
      </p:sp>
      <p:pic>
        <p:nvPicPr>
          <p:cNvPr id="18" name="Gráfico 17" descr="Crescimento da Empresa">
            <a:extLst>
              <a:ext uri="{FF2B5EF4-FFF2-40B4-BE49-F238E27FC236}">
                <a16:creationId xmlns:a16="http://schemas.microsoft.com/office/drawing/2014/main" id="{779DB636-BF99-4537-A534-118A652A9F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02" y="245172"/>
            <a:ext cx="684000" cy="684000"/>
          </a:xfrm>
          <a:prstGeom prst="rect">
            <a:avLst/>
          </a:prstGeom>
        </p:spPr>
      </p:pic>
      <p:sp>
        <p:nvSpPr>
          <p:cNvPr id="43" name="CaixaDeTexto 42">
            <a:extLst>
              <a:ext uri="{FF2B5EF4-FFF2-40B4-BE49-F238E27FC236}">
                <a16:creationId xmlns:a16="http://schemas.microsoft.com/office/drawing/2014/main" id="{326ABDA5-6316-B9B6-A7A0-6EB21E54EEB0}"/>
              </a:ext>
            </a:extLst>
          </p:cNvPr>
          <p:cNvSpPr txBox="1"/>
          <p:nvPr/>
        </p:nvSpPr>
        <p:spPr>
          <a:xfrm>
            <a:off x="241069" y="3583360"/>
            <a:ext cx="6929436" cy="2831544"/>
          </a:xfrm>
          <a:prstGeom prst="rect">
            <a:avLst/>
          </a:prstGeom>
          <a:noFill/>
        </p:spPr>
        <p:txBody>
          <a:bodyPr wrap="square">
            <a:spAutoFit/>
          </a:bodyPr>
          <a:lstStyle/>
          <a:p>
            <a:pPr algn="ctr"/>
            <a:r>
              <a:rPr lang="pt-BR" sz="1400" b="1" dirty="0"/>
              <a:t>Como Fazer o Certo?</a:t>
            </a:r>
          </a:p>
          <a:p>
            <a:pPr algn="ctr"/>
            <a:endParaRPr lang="pt-BR" sz="1400" b="1" dirty="0"/>
          </a:p>
          <a:p>
            <a:pPr marL="628650" lvl="1" indent="-171450">
              <a:spcAft>
                <a:spcPts val="600"/>
              </a:spcAft>
              <a:buFont typeface="Wingdings" panose="05000000000000000000" pitchFamily="2" charset="2"/>
              <a:buChar char="ü"/>
            </a:pPr>
            <a:r>
              <a:rPr lang="pt-BR" sz="1100" dirty="0"/>
              <a:t>Sempre que precisar responder a alguém e estiver com alguma dúvida, encaminhe para sua liderança. Esta poderá responder ou encaminhar para o Departamento de </a:t>
            </a:r>
            <a:r>
              <a:rPr lang="pt-BR" sz="1100" dirty="0" err="1"/>
              <a:t>Compliance</a:t>
            </a:r>
            <a:r>
              <a:rPr lang="pt-BR" sz="1100" dirty="0"/>
              <a:t>;</a:t>
            </a:r>
          </a:p>
          <a:p>
            <a:pPr marL="628650" lvl="1" indent="-171450">
              <a:spcAft>
                <a:spcPts val="600"/>
              </a:spcAft>
              <a:buFont typeface="Wingdings" panose="05000000000000000000" pitchFamily="2" charset="2"/>
              <a:buChar char="ü"/>
            </a:pPr>
            <a:r>
              <a:rPr lang="pt-BR" sz="1100" dirty="0"/>
              <a:t>Sempre tenha certeza que está autorizado a responder;</a:t>
            </a:r>
            <a:br>
              <a:rPr lang="pt-BR" sz="1100" dirty="0"/>
            </a:br>
            <a:endParaRPr lang="pt-BR" sz="400" dirty="0"/>
          </a:p>
          <a:p>
            <a:pPr marL="628650" lvl="1" indent="-171450">
              <a:spcAft>
                <a:spcPts val="600"/>
              </a:spcAft>
              <a:buFont typeface="Wingdings" panose="05000000000000000000" pitchFamily="2" charset="2"/>
              <a:buChar char="ü"/>
            </a:pPr>
            <a:r>
              <a:rPr lang="pt-BR" sz="1100" dirty="0"/>
              <a:t>Busque a liderança sempre que encontrar alguma informação errada sobre a empresa ou os produtos que comercializamos;</a:t>
            </a:r>
          </a:p>
          <a:p>
            <a:pPr marL="628650" lvl="1" indent="-171450">
              <a:spcAft>
                <a:spcPts val="600"/>
              </a:spcAft>
              <a:buFont typeface="Wingdings" panose="05000000000000000000" pitchFamily="2" charset="2"/>
              <a:buChar char="ü"/>
            </a:pPr>
            <a:r>
              <a:rPr lang="pt-BR" sz="1100" dirty="0"/>
              <a:t>O uso das redes sociais deve ser sempre alinhado com nossos valores e políticas;</a:t>
            </a:r>
          </a:p>
          <a:p>
            <a:pPr marL="628650" lvl="1" indent="-171450">
              <a:spcAft>
                <a:spcPts val="600"/>
              </a:spcAft>
              <a:buFont typeface="Wingdings" panose="05000000000000000000" pitchFamily="2" charset="2"/>
              <a:buChar char="ü"/>
            </a:pPr>
            <a:r>
              <a:rPr lang="pt-BR" sz="1100" dirty="0"/>
              <a:t>Encontrou alguma postagem depreciativa ou negativa sobre a empresa? Procurem pelo Departamento de </a:t>
            </a:r>
            <a:r>
              <a:rPr lang="pt-BR" sz="1100" dirty="0" err="1"/>
              <a:t>Compliance</a:t>
            </a:r>
            <a:r>
              <a:rPr lang="pt-BR" sz="1100" dirty="0"/>
              <a:t>;</a:t>
            </a:r>
          </a:p>
          <a:p>
            <a:pPr marL="628650" lvl="1" indent="-171450">
              <a:spcAft>
                <a:spcPts val="600"/>
              </a:spcAft>
              <a:buFont typeface="Wingdings" panose="05000000000000000000" pitchFamily="2" charset="2"/>
              <a:buChar char="ü"/>
            </a:pPr>
            <a:r>
              <a:rPr lang="pt-BR" sz="1100" dirty="0"/>
              <a:t>Tenha ciência de que tudo que é postado em suas redes sociais podem ser multiplicados (copiados, encaminhados, compartilhados), mesmo que você exclua. Uma vez postado, é de sua responsabilidade.</a:t>
            </a:r>
          </a:p>
        </p:txBody>
      </p:sp>
      <p:sp>
        <p:nvSpPr>
          <p:cNvPr id="44" name="CaixaDeTexto 43">
            <a:extLst>
              <a:ext uri="{FF2B5EF4-FFF2-40B4-BE49-F238E27FC236}">
                <a16:creationId xmlns:a16="http://schemas.microsoft.com/office/drawing/2014/main" id="{1CEF9541-C442-E492-C405-F5009255AE2D}"/>
              </a:ext>
            </a:extLst>
          </p:cNvPr>
          <p:cNvSpPr txBox="1"/>
          <p:nvPr/>
        </p:nvSpPr>
        <p:spPr>
          <a:xfrm>
            <a:off x="6938458" y="3628183"/>
            <a:ext cx="4774883" cy="2416046"/>
          </a:xfrm>
          <a:prstGeom prst="rect">
            <a:avLst/>
          </a:prstGeom>
          <a:noFill/>
        </p:spPr>
        <p:txBody>
          <a:bodyPr wrap="square">
            <a:spAutoFit/>
          </a:bodyPr>
          <a:lstStyle/>
          <a:p>
            <a:pPr algn="ctr"/>
            <a:r>
              <a:rPr lang="pt-BR" sz="1400" b="1" dirty="0"/>
              <a:t>Como Evitar o Errado?</a:t>
            </a:r>
          </a:p>
          <a:p>
            <a:pPr algn="ctr"/>
            <a:endParaRPr lang="pt-BR" sz="1400" b="1" dirty="0"/>
          </a:p>
          <a:p>
            <a:pPr marL="628650" lvl="1" indent="-171450">
              <a:spcAft>
                <a:spcPts val="600"/>
              </a:spcAft>
              <a:buFont typeface="Wingdings" panose="05000000000000000000" pitchFamily="2" charset="2"/>
              <a:buChar char="Ø"/>
            </a:pPr>
            <a:r>
              <a:rPr lang="pt-BR" sz="1100" dirty="0"/>
              <a:t>Não compartilhamos nossas opiniões pessoais ou divulgamos informações sobre nossa empresa, nossos clientes ou nossos parceiros de negócios;</a:t>
            </a:r>
          </a:p>
          <a:p>
            <a:pPr marL="628650" lvl="1" indent="-171450">
              <a:spcAft>
                <a:spcPts val="600"/>
              </a:spcAft>
              <a:buFont typeface="Wingdings" panose="05000000000000000000" pitchFamily="2" charset="2"/>
              <a:buChar char="Ø"/>
            </a:pPr>
            <a:r>
              <a:rPr lang="pt-BR" sz="1100" dirty="0"/>
              <a:t>Não fazemos comentários negativos ou imprecisos sobre a nossa empresa;</a:t>
            </a:r>
          </a:p>
          <a:p>
            <a:pPr marL="628650" lvl="1" indent="-171450">
              <a:spcAft>
                <a:spcPts val="600"/>
              </a:spcAft>
              <a:buFont typeface="Wingdings" panose="05000000000000000000" pitchFamily="2" charset="2"/>
              <a:buChar char="Ø"/>
            </a:pPr>
            <a:endParaRPr lang="pt-BR" sz="400" dirty="0"/>
          </a:p>
          <a:p>
            <a:pPr marL="628650" lvl="1" indent="-171450">
              <a:spcAft>
                <a:spcPts val="600"/>
              </a:spcAft>
              <a:buFont typeface="Wingdings" panose="05000000000000000000" pitchFamily="2" charset="2"/>
              <a:buChar char="Ø"/>
            </a:pPr>
            <a:r>
              <a:rPr lang="pt-BR" sz="1100" dirty="0"/>
              <a:t>Não represente nossas visões pessoais como opiniões, valores, políticas e práticas corporativas;</a:t>
            </a:r>
          </a:p>
          <a:p>
            <a:pPr marL="628650" lvl="1" indent="-171450">
              <a:spcAft>
                <a:spcPts val="600"/>
              </a:spcAft>
              <a:buFont typeface="Wingdings" panose="05000000000000000000" pitchFamily="2" charset="2"/>
              <a:buChar char="Ø"/>
            </a:pPr>
            <a:r>
              <a:rPr lang="pt-BR" sz="1100" dirty="0"/>
              <a:t>Não divulgamos informações confidenciais, sejam da Invasive ou de nossos clientes, parceiros de negócios ou concorrentes.</a:t>
            </a:r>
          </a:p>
        </p:txBody>
      </p:sp>
      <p:pic>
        <p:nvPicPr>
          <p:cNvPr id="3" name="Imagem 2" descr="Desenho com traços pretos em fundo branco&#10;&#10;Descrição gerada automaticamente">
            <a:extLst>
              <a:ext uri="{FF2B5EF4-FFF2-40B4-BE49-F238E27FC236}">
                <a16:creationId xmlns:a16="http://schemas.microsoft.com/office/drawing/2014/main" id="{34804280-5238-2FD5-FFDE-B1462F7CD5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45806" y="245172"/>
            <a:ext cx="2719387" cy="1506635"/>
          </a:xfrm>
          <a:prstGeom prst="rect">
            <a:avLst/>
          </a:prstGeom>
        </p:spPr>
      </p:pic>
      <p:sp>
        <p:nvSpPr>
          <p:cNvPr id="15" name="Retângulo 14">
            <a:extLst>
              <a:ext uri="{FF2B5EF4-FFF2-40B4-BE49-F238E27FC236}">
                <a16:creationId xmlns:a16="http://schemas.microsoft.com/office/drawing/2014/main" id="{8C6D0945-824B-CE3D-487F-E56D671F9C2C}"/>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347798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25</a:t>
            </a:fld>
            <a:endParaRPr lang="pt-BR" dirty="0"/>
          </a:p>
        </p:txBody>
      </p:sp>
      <p:sp>
        <p:nvSpPr>
          <p:cNvPr id="7" name="Rectangle 5">
            <a:extLst>
              <a:ext uri="{FF2B5EF4-FFF2-40B4-BE49-F238E27FC236}">
                <a16:creationId xmlns:a16="http://schemas.microsoft.com/office/drawing/2014/main" id="{CE03D6CD-1D75-A2BE-4D81-23F7FBBE4559}"/>
              </a:ext>
            </a:extLst>
          </p:cNvPr>
          <p:cNvSpPr/>
          <p:nvPr/>
        </p:nvSpPr>
        <p:spPr>
          <a:xfrm>
            <a:off x="834016" y="1375098"/>
            <a:ext cx="3261213" cy="5970096"/>
          </a:xfrm>
          <a:prstGeom prst="rect">
            <a:avLst/>
          </a:prstGeom>
        </p:spPr>
        <p:txBody>
          <a:bodyPr wrap="square">
            <a:spAutoFit/>
          </a:bodyPr>
          <a:lstStyle/>
          <a:p>
            <a:pPr algn="just">
              <a:lnSpc>
                <a:spcPct val="150000"/>
              </a:lnSpc>
            </a:pPr>
            <a:r>
              <a:rPr lang="pt-BR" sz="1200" b="1" dirty="0">
                <a:solidFill>
                  <a:schemeClr val="tx1"/>
                </a:solidFill>
              </a:rPr>
              <a:t>Protegendo o Nosso Planeta</a:t>
            </a:r>
          </a:p>
          <a:p>
            <a:pPr algn="just">
              <a:lnSpc>
                <a:spcPct val="150000"/>
              </a:lnSpc>
            </a:pPr>
            <a:r>
              <a:rPr lang="pt-BR" sz="1100" dirty="0"/>
              <a:t> A Invasive apoia e respeita os direitos humanos e a defesa do meio-ambiente proclamados nacional e internacionalmente, assumindo o compromisso de tomar atitudes sociais e ambientalmente responsáveis perante a comunidade em que desenvolve suas atividades, contribuindo para a sustentabilidade.</a:t>
            </a:r>
          </a:p>
          <a:p>
            <a:pPr algn="just">
              <a:lnSpc>
                <a:spcPct val="150000"/>
              </a:lnSpc>
            </a:pPr>
            <a:endParaRPr lang="pt-BR" sz="1100" dirty="0">
              <a:solidFill>
                <a:schemeClr val="tx1">
                  <a:lumMod val="50000"/>
                  <a:lumOff val="50000"/>
                </a:schemeClr>
              </a:solidFill>
            </a:endParaRPr>
          </a:p>
          <a:p>
            <a:pPr algn="just">
              <a:lnSpc>
                <a:spcPct val="150000"/>
              </a:lnSpc>
            </a:pPr>
            <a:r>
              <a:rPr lang="pt-BR" sz="1200" b="1" dirty="0">
                <a:solidFill>
                  <a:schemeClr val="tx1"/>
                </a:solidFill>
              </a:rPr>
              <a:t>Protegemos o Meio Ambiente</a:t>
            </a:r>
          </a:p>
          <a:p>
            <a:pPr algn="just">
              <a:lnSpc>
                <a:spcPct val="150000"/>
              </a:lnSpc>
            </a:pPr>
            <a:r>
              <a:rPr lang="pt-BR" sz="1100" dirty="0"/>
              <a:t>Buscamos em nossas atividades plena responsabilidade ambiental pois entendemos que o desempenho ambiental tem alto impacto na saúde humana e que alterações climáticas e crescimento populacional estão causando grandes demandas de recursos naturais e trazendo novos desafios para nossos negócios e operações. As altas exigências regulatórias e dos clientes exigem que consideremos o impacto ambiental do nossos negócios e minimizemos em nossas atividades.</a:t>
            </a:r>
          </a:p>
          <a:p>
            <a:pPr algn="just">
              <a:lnSpc>
                <a:spcPct val="150000"/>
              </a:lnSpc>
            </a:pPr>
            <a:endParaRPr lang="pt-BR" sz="1200" b="1" dirty="0">
              <a:solidFill>
                <a:schemeClr val="tx1"/>
              </a:solidFill>
            </a:endParaRPr>
          </a:p>
          <a:p>
            <a:pPr algn="just">
              <a:lnSpc>
                <a:spcPct val="150000"/>
              </a:lnSpc>
            </a:pPr>
            <a:endParaRPr lang="id-ID" sz="1100" dirty="0">
              <a:solidFill>
                <a:schemeClr val="tx1">
                  <a:lumMod val="50000"/>
                  <a:lumOff val="50000"/>
                </a:schemeClr>
              </a:solidFill>
            </a:endParaRPr>
          </a:p>
        </p:txBody>
      </p:sp>
      <p:sp>
        <p:nvSpPr>
          <p:cNvPr id="8" name="Rectangle 6">
            <a:extLst>
              <a:ext uri="{FF2B5EF4-FFF2-40B4-BE49-F238E27FC236}">
                <a16:creationId xmlns:a16="http://schemas.microsoft.com/office/drawing/2014/main" id="{65B5EE3C-6EF9-3CA5-4289-0CB4C43CDD15}"/>
              </a:ext>
            </a:extLst>
          </p:cNvPr>
          <p:cNvSpPr/>
          <p:nvPr/>
        </p:nvSpPr>
        <p:spPr>
          <a:xfrm>
            <a:off x="4396686" y="1375098"/>
            <a:ext cx="3180089" cy="3869521"/>
          </a:xfrm>
          <a:prstGeom prst="rect">
            <a:avLst/>
          </a:prstGeom>
        </p:spPr>
        <p:txBody>
          <a:bodyPr wrap="square">
            <a:spAutoFit/>
          </a:bodyPr>
          <a:lstStyle/>
          <a:p>
            <a:pPr algn="just">
              <a:lnSpc>
                <a:spcPct val="150000"/>
              </a:lnSpc>
            </a:pPr>
            <a:r>
              <a:rPr lang="pt-BR" sz="1200" b="1" dirty="0">
                <a:solidFill>
                  <a:schemeClr val="tx1"/>
                </a:solidFill>
              </a:rPr>
              <a:t>Protegemos os Direitos Humanos</a:t>
            </a:r>
          </a:p>
          <a:p>
            <a:pPr algn="just">
              <a:lnSpc>
                <a:spcPct val="150000"/>
              </a:lnSpc>
            </a:pPr>
            <a:r>
              <a:rPr lang="pt-BR" sz="1100" dirty="0"/>
              <a:t>Protegemos os direitos humanos em todas as nossas atividades acreditando que todas as pessoas devam ser tratadas com pleno respeito e esperamos que nossos parceiros de negócio façam o mesmo uma que vez que acreditamos em proteger os direitos humanos em tudo o que fazemos. Nunca nos envolvemos em tráfico humano, escravidão, trabalho infantil ou práticas de trabalho inseguras ou injustas. Não permitimos discriminação em nossas contratações assim como não permitimos abuso, assédio ou ameaças.</a:t>
            </a:r>
          </a:p>
          <a:p>
            <a:pPr algn="just">
              <a:lnSpc>
                <a:spcPct val="150000"/>
              </a:lnSpc>
            </a:pPr>
            <a:endParaRPr lang="pt-BR" sz="1100" b="1" dirty="0">
              <a:solidFill>
                <a:schemeClr val="tx1"/>
              </a:solidFill>
            </a:endParaRPr>
          </a:p>
          <a:p>
            <a:pPr algn="just">
              <a:lnSpc>
                <a:spcPct val="150000"/>
              </a:lnSpc>
            </a:pPr>
            <a:endParaRPr lang="id-ID" sz="1100" dirty="0">
              <a:solidFill>
                <a:schemeClr val="tx1">
                  <a:lumMod val="50000"/>
                  <a:lumOff val="50000"/>
                </a:schemeClr>
              </a:solidFill>
            </a:endParaRPr>
          </a:p>
        </p:txBody>
      </p:sp>
      <p:sp>
        <p:nvSpPr>
          <p:cNvPr id="16" name="Título 1">
            <a:extLst>
              <a:ext uri="{FF2B5EF4-FFF2-40B4-BE49-F238E27FC236}">
                <a16:creationId xmlns:a16="http://schemas.microsoft.com/office/drawing/2014/main" id="{50361F3F-A2EB-64B3-C564-B94F504F747E}"/>
              </a:ext>
            </a:extLst>
          </p:cNvPr>
          <p:cNvSpPr>
            <a:spLocks noGrp="1"/>
          </p:cNvSpPr>
          <p:nvPr>
            <p:ph type="title"/>
          </p:nvPr>
        </p:nvSpPr>
        <p:spPr>
          <a:xfrm>
            <a:off x="1066119" y="49535"/>
            <a:ext cx="5393361" cy="1325563"/>
          </a:xfrm>
        </p:spPr>
        <p:txBody>
          <a:bodyPr>
            <a:normAutofit/>
          </a:bodyPr>
          <a:lstStyle/>
          <a:p>
            <a:r>
              <a:rPr lang="pt-BR" sz="3600" dirty="0"/>
              <a:t>Nosso Planeta</a:t>
            </a:r>
          </a:p>
        </p:txBody>
      </p:sp>
      <p:pic>
        <p:nvPicPr>
          <p:cNvPr id="6" name="Imagem 5" descr="Logotipo, nome da empresa&#10;&#10;Descrição gerada automaticamente">
            <a:extLst>
              <a:ext uri="{FF2B5EF4-FFF2-40B4-BE49-F238E27FC236}">
                <a16:creationId xmlns:a16="http://schemas.microsoft.com/office/drawing/2014/main" id="{B7D099E2-B62D-9652-BA8A-07341133E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pic>
        <p:nvPicPr>
          <p:cNvPr id="17" name="Imagem 16">
            <a:extLst>
              <a:ext uri="{FF2B5EF4-FFF2-40B4-BE49-F238E27FC236}">
                <a16:creationId xmlns:a16="http://schemas.microsoft.com/office/drawing/2014/main" id="{332C89BB-2EDF-5FE7-0867-E9FA409545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138" r="28138"/>
          <a:stretch/>
        </p:blipFill>
        <p:spPr>
          <a:xfrm rot="587095">
            <a:off x="8503688" y="674087"/>
            <a:ext cx="2116149" cy="3156623"/>
          </a:xfrm>
          <a:prstGeom prst="roundRect">
            <a:avLst/>
          </a:prstGeom>
        </p:spPr>
      </p:pic>
      <p:pic>
        <p:nvPicPr>
          <p:cNvPr id="19" name="Imagem 18">
            <a:extLst>
              <a:ext uri="{FF2B5EF4-FFF2-40B4-BE49-F238E27FC236}">
                <a16:creationId xmlns:a16="http://schemas.microsoft.com/office/drawing/2014/main" id="{FFD019B8-CD1E-C709-D484-98F9F43F3BE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0094" t="2721" r="26635" b="9111"/>
          <a:stretch/>
        </p:blipFill>
        <p:spPr>
          <a:xfrm rot="587095">
            <a:off x="10369495" y="3201859"/>
            <a:ext cx="2116149" cy="3156623"/>
          </a:xfrm>
          <a:prstGeom prst="roundRect">
            <a:avLst/>
          </a:prstGeom>
        </p:spPr>
      </p:pic>
      <p:pic>
        <p:nvPicPr>
          <p:cNvPr id="20" name="Imagem 19">
            <a:extLst>
              <a:ext uri="{FF2B5EF4-FFF2-40B4-BE49-F238E27FC236}">
                <a16:creationId xmlns:a16="http://schemas.microsoft.com/office/drawing/2014/main" id="{46102C3F-99A2-4802-BC90-17A8D127EEE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7656" r="27656"/>
          <a:stretch/>
        </p:blipFill>
        <p:spPr>
          <a:xfrm rot="587095">
            <a:off x="7946410" y="3905450"/>
            <a:ext cx="2116149" cy="3156623"/>
          </a:xfrm>
          <a:prstGeom prst="roundRect">
            <a:avLst/>
          </a:prstGeom>
        </p:spPr>
      </p:pic>
      <p:pic>
        <p:nvPicPr>
          <p:cNvPr id="21" name="Imagem 20">
            <a:extLst>
              <a:ext uri="{FF2B5EF4-FFF2-40B4-BE49-F238E27FC236}">
                <a16:creationId xmlns:a16="http://schemas.microsoft.com/office/drawing/2014/main" id="{BD09FEC6-694E-DDA7-3F83-138F60D9231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27724" r="27724"/>
          <a:stretch/>
        </p:blipFill>
        <p:spPr>
          <a:xfrm rot="587095">
            <a:off x="10926772" y="-29505"/>
            <a:ext cx="2116149" cy="3156623"/>
          </a:xfrm>
          <a:prstGeom prst="roundRect">
            <a:avLst/>
          </a:prstGeom>
        </p:spPr>
      </p:pic>
      <p:pic>
        <p:nvPicPr>
          <p:cNvPr id="12" name="Gráfico 11" descr="Globo terrestre: Europa e África">
            <a:extLst>
              <a:ext uri="{FF2B5EF4-FFF2-40B4-BE49-F238E27FC236}">
                <a16:creationId xmlns:a16="http://schemas.microsoft.com/office/drawing/2014/main" id="{9B2A3733-7C97-0180-F385-8D06A4D8EA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612" y="365125"/>
            <a:ext cx="684000" cy="684000"/>
          </a:xfrm>
          <a:prstGeom prst="rect">
            <a:avLst/>
          </a:prstGeom>
        </p:spPr>
      </p:pic>
      <p:sp>
        <p:nvSpPr>
          <p:cNvPr id="15" name="Retângulo 14">
            <a:extLst>
              <a:ext uri="{FF2B5EF4-FFF2-40B4-BE49-F238E27FC236}">
                <a16:creationId xmlns:a16="http://schemas.microsoft.com/office/drawing/2014/main" id="{C31898CF-65D7-9925-5A05-8FF15CFA0C8F}"/>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72272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extLst>
              <a:ext uri="{FF2B5EF4-FFF2-40B4-BE49-F238E27FC236}">
                <a16:creationId xmlns:a16="http://schemas.microsoft.com/office/drawing/2014/main" id="{8E78F570-FEF1-BA31-2754-3EFD8F8E78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656" r="27656"/>
          <a:stretch/>
        </p:blipFill>
        <p:spPr>
          <a:xfrm rot="587095">
            <a:off x="7946409" y="-2960863"/>
            <a:ext cx="2116149" cy="3156623"/>
          </a:xfrm>
          <a:prstGeom prst="roundRect">
            <a:avLst/>
          </a:prstGeom>
        </p:spPr>
      </p:pic>
      <p:sp>
        <p:nvSpPr>
          <p:cNvPr id="8" name="Espaço Reservado para Número de Slide 3">
            <a:extLst>
              <a:ext uri="{FF2B5EF4-FFF2-40B4-BE49-F238E27FC236}">
                <a16:creationId xmlns:a16="http://schemas.microsoft.com/office/drawing/2014/main" id="{BD373F8B-B7E5-C60B-FE37-306426FB0B9F}"/>
              </a:ext>
            </a:extLst>
          </p:cNvPr>
          <p:cNvSpPr>
            <a:spLocks noGrp="1"/>
          </p:cNvSpPr>
          <p:nvPr>
            <p:ph type="sldNum" sz="quarter" idx="12"/>
          </p:nvPr>
        </p:nvSpPr>
        <p:spPr>
          <a:xfrm>
            <a:off x="8610600" y="6356350"/>
            <a:ext cx="2743200" cy="365125"/>
          </a:xfrm>
        </p:spPr>
        <p:txBody>
          <a:bodyPr/>
          <a:lstStyle/>
          <a:p>
            <a:fld id="{4588EB30-5E0C-42EF-B17C-A7694EE67370}" type="slidenum">
              <a:rPr lang="pt-BR" smtClean="0"/>
              <a:pPr/>
              <a:t>26</a:t>
            </a:fld>
            <a:endParaRPr lang="pt-BR" dirty="0"/>
          </a:p>
        </p:txBody>
      </p:sp>
      <p:sp>
        <p:nvSpPr>
          <p:cNvPr id="9" name="Título 1">
            <a:extLst>
              <a:ext uri="{FF2B5EF4-FFF2-40B4-BE49-F238E27FC236}">
                <a16:creationId xmlns:a16="http://schemas.microsoft.com/office/drawing/2014/main" id="{62F47186-A08D-A4B0-8A57-F2CD9EF3D5CC}"/>
              </a:ext>
            </a:extLst>
          </p:cNvPr>
          <p:cNvSpPr>
            <a:spLocks noGrp="1"/>
          </p:cNvSpPr>
          <p:nvPr>
            <p:ph type="title"/>
          </p:nvPr>
        </p:nvSpPr>
        <p:spPr>
          <a:xfrm>
            <a:off x="1066119" y="49535"/>
            <a:ext cx="5393361" cy="1325563"/>
          </a:xfrm>
        </p:spPr>
        <p:txBody>
          <a:bodyPr>
            <a:normAutofit/>
          </a:bodyPr>
          <a:lstStyle/>
          <a:p>
            <a:r>
              <a:rPr lang="pt-BR" sz="3200" dirty="0"/>
              <a:t>Canal de Denúncias</a:t>
            </a:r>
            <a:endParaRPr lang="pt-BR" sz="3600" dirty="0"/>
          </a:p>
        </p:txBody>
      </p:sp>
      <p:pic>
        <p:nvPicPr>
          <p:cNvPr id="10" name="Gráfico 9" descr="Megafone">
            <a:extLst>
              <a:ext uri="{FF2B5EF4-FFF2-40B4-BE49-F238E27FC236}">
                <a16:creationId xmlns:a16="http://schemas.microsoft.com/office/drawing/2014/main" id="{335D65E7-F71E-0636-87F3-43D3144A012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119" y="247845"/>
            <a:ext cx="684000" cy="684000"/>
          </a:xfrm>
          <a:prstGeom prst="rect">
            <a:avLst/>
          </a:prstGeom>
        </p:spPr>
      </p:pic>
      <p:sp>
        <p:nvSpPr>
          <p:cNvPr id="12" name="CaixaDeTexto 11">
            <a:extLst>
              <a:ext uri="{FF2B5EF4-FFF2-40B4-BE49-F238E27FC236}">
                <a16:creationId xmlns:a16="http://schemas.microsoft.com/office/drawing/2014/main" id="{B478F565-B9ED-9FEA-479C-CDD7AEA05879}"/>
              </a:ext>
            </a:extLst>
          </p:cNvPr>
          <p:cNvSpPr txBox="1"/>
          <p:nvPr/>
        </p:nvSpPr>
        <p:spPr>
          <a:xfrm>
            <a:off x="609426" y="1111743"/>
            <a:ext cx="10649124" cy="461665"/>
          </a:xfrm>
          <a:prstGeom prst="rect">
            <a:avLst/>
          </a:prstGeom>
          <a:noFill/>
        </p:spPr>
        <p:txBody>
          <a:bodyPr wrap="square">
            <a:spAutoFit/>
          </a:bodyPr>
          <a:lstStyle/>
          <a:p>
            <a:pPr algn="just"/>
            <a:r>
              <a:rPr lang="pt-BR" sz="1200" dirty="0"/>
              <a:t>A Invasive busca continuamente garantir o mais alto nível de integridade corporativa e ética em todas as suas atividades e operações. Com este intuito, estabeleceu um Programa de </a:t>
            </a:r>
            <a:r>
              <a:rPr lang="pt-BR" sz="1200" dirty="0" err="1"/>
              <a:t>Compliance</a:t>
            </a:r>
            <a:r>
              <a:rPr lang="pt-BR" sz="1200" dirty="0"/>
              <a:t> para promover e apoiar todas as atividades de acordo com as Leis, regulamentos e políticas internas da empresa.</a:t>
            </a:r>
          </a:p>
        </p:txBody>
      </p:sp>
      <p:sp>
        <p:nvSpPr>
          <p:cNvPr id="14" name="CaixaDeTexto 13">
            <a:extLst>
              <a:ext uri="{FF2B5EF4-FFF2-40B4-BE49-F238E27FC236}">
                <a16:creationId xmlns:a16="http://schemas.microsoft.com/office/drawing/2014/main" id="{6133B86F-0602-8945-FD78-2F6C30D26748}"/>
              </a:ext>
            </a:extLst>
          </p:cNvPr>
          <p:cNvSpPr txBox="1"/>
          <p:nvPr/>
        </p:nvSpPr>
        <p:spPr>
          <a:xfrm>
            <a:off x="675928" y="1994053"/>
            <a:ext cx="5296074" cy="1938992"/>
          </a:xfrm>
          <a:prstGeom prst="rect">
            <a:avLst/>
          </a:prstGeom>
          <a:noFill/>
        </p:spPr>
        <p:txBody>
          <a:bodyPr wrap="square">
            <a:spAutoFit/>
          </a:bodyPr>
          <a:lstStyle/>
          <a:p>
            <a:r>
              <a:rPr lang="pt-BR" sz="1400" b="1" dirty="0"/>
              <a:t>Os Pilares do Programa de </a:t>
            </a:r>
            <a:r>
              <a:rPr lang="pt-BR" sz="1400" b="1" dirty="0" err="1"/>
              <a:t>Compliance</a:t>
            </a:r>
            <a:endParaRPr lang="pt-BR" sz="1400" b="1" dirty="0"/>
          </a:p>
          <a:p>
            <a:endParaRPr lang="pt-BR" sz="1100" dirty="0"/>
          </a:p>
          <a:p>
            <a:r>
              <a:rPr lang="pt-BR" sz="1100" dirty="0"/>
              <a:t>Nossas atividades são realizadas de forma a refletir o franco comprometimento da INVASIVE a não tolerância à corrupção, sob qualquer condição ou forma, no Brasil e em jurisdições estrangeiras, estando os colaboradores obrigados a observar:</a:t>
            </a:r>
          </a:p>
          <a:p>
            <a:endParaRPr lang="pt-BR" sz="1100" dirty="0"/>
          </a:p>
          <a:p>
            <a:pPr lvl="1"/>
            <a:r>
              <a:rPr lang="pt-BR" sz="1100" i="1" dirty="0"/>
              <a:t>(i) a justiça, a honestidade e a transparência na condução dos negócios; e</a:t>
            </a:r>
          </a:p>
          <a:p>
            <a:pPr lvl="1"/>
            <a:r>
              <a:rPr lang="pt-BR" sz="1100" i="1" dirty="0"/>
              <a:t>(</a:t>
            </a:r>
            <a:r>
              <a:rPr lang="pt-BR" sz="1100" i="1" dirty="0" err="1"/>
              <a:t>ii</a:t>
            </a:r>
            <a:r>
              <a:rPr lang="pt-BR" sz="1100" i="1" dirty="0"/>
              <a:t>) a proibição de fazer, oferecer ou aceitar qualquer oferta de suborno, direta ou indiretamente, em troca de vantagens comerciais. </a:t>
            </a:r>
          </a:p>
          <a:p>
            <a:endParaRPr lang="pt-BR" sz="1600" b="1" dirty="0"/>
          </a:p>
        </p:txBody>
      </p:sp>
      <p:sp>
        <p:nvSpPr>
          <p:cNvPr id="17" name="CaixaDeTexto 16">
            <a:extLst>
              <a:ext uri="{FF2B5EF4-FFF2-40B4-BE49-F238E27FC236}">
                <a16:creationId xmlns:a16="http://schemas.microsoft.com/office/drawing/2014/main" id="{D83A3405-C585-3CE3-F14A-6524C45850D5}"/>
              </a:ext>
            </a:extLst>
          </p:cNvPr>
          <p:cNvSpPr txBox="1"/>
          <p:nvPr/>
        </p:nvSpPr>
        <p:spPr>
          <a:xfrm>
            <a:off x="675928" y="4085021"/>
            <a:ext cx="5296074" cy="1831271"/>
          </a:xfrm>
          <a:prstGeom prst="rect">
            <a:avLst/>
          </a:prstGeom>
          <a:noFill/>
        </p:spPr>
        <p:txBody>
          <a:bodyPr wrap="square">
            <a:spAutoFit/>
          </a:bodyPr>
          <a:lstStyle/>
          <a:p>
            <a:r>
              <a:rPr lang="pt-BR" sz="1400" b="1" dirty="0"/>
              <a:t>Os Elementos do Programa de </a:t>
            </a:r>
            <a:r>
              <a:rPr lang="pt-BR" sz="1400" b="1" dirty="0" err="1"/>
              <a:t>Compliance</a:t>
            </a:r>
            <a:endParaRPr lang="pt-BR" sz="1400" b="1" dirty="0"/>
          </a:p>
          <a:p>
            <a:endParaRPr lang="pt-BR" sz="1100" dirty="0"/>
          </a:p>
          <a:p>
            <a:r>
              <a:rPr lang="pt-BR" sz="1100" dirty="0"/>
              <a:t>O programa de </a:t>
            </a:r>
            <a:r>
              <a:rPr lang="pt-BR" sz="1100" dirty="0" err="1"/>
              <a:t>Compliance</a:t>
            </a:r>
            <a:r>
              <a:rPr lang="pt-BR" sz="1100" dirty="0"/>
              <a:t> da Invasive é baseado nos seguintes elementos:</a:t>
            </a:r>
            <a:r>
              <a:rPr lang="pt-BR" sz="1100" i="1" dirty="0"/>
              <a:t>.</a:t>
            </a:r>
          </a:p>
          <a:p>
            <a:endParaRPr lang="pt-BR" sz="1100" i="1" dirty="0"/>
          </a:p>
          <a:p>
            <a:pPr lvl="1" algn="just"/>
            <a:r>
              <a:rPr lang="pt-BR" sz="1100" i="1" dirty="0"/>
              <a:t>• Liderança e estrutura organizacional;</a:t>
            </a:r>
          </a:p>
          <a:p>
            <a:pPr lvl="1" algn="just"/>
            <a:r>
              <a:rPr lang="pt-BR" sz="1100" i="1" dirty="0"/>
              <a:t>• Gestão de Riscos;</a:t>
            </a:r>
          </a:p>
          <a:p>
            <a:pPr lvl="1" algn="just"/>
            <a:r>
              <a:rPr lang="pt-BR" sz="1100" i="1" dirty="0"/>
              <a:t>• Políticas, procedimentos e controles;</a:t>
            </a:r>
          </a:p>
          <a:p>
            <a:pPr lvl="1" algn="just"/>
            <a:r>
              <a:rPr lang="pt-BR" sz="1100" i="1" dirty="0"/>
              <a:t>• Treinamento e comunicação;</a:t>
            </a:r>
          </a:p>
          <a:p>
            <a:pPr lvl="1" algn="just"/>
            <a:r>
              <a:rPr lang="pt-BR" sz="1100" i="1" dirty="0"/>
              <a:t>• Monitoramento, auditoria e o canal para reportar preocupações.</a:t>
            </a:r>
            <a:endParaRPr lang="pt-BR" sz="1100" dirty="0"/>
          </a:p>
          <a:p>
            <a:endParaRPr lang="pt-BR" sz="1100" dirty="0"/>
          </a:p>
        </p:txBody>
      </p:sp>
      <p:sp>
        <p:nvSpPr>
          <p:cNvPr id="19" name="CaixaDeTexto 18">
            <a:extLst>
              <a:ext uri="{FF2B5EF4-FFF2-40B4-BE49-F238E27FC236}">
                <a16:creationId xmlns:a16="http://schemas.microsoft.com/office/drawing/2014/main" id="{92BFA0FB-6245-BD57-6F5C-9D527E861161}"/>
              </a:ext>
            </a:extLst>
          </p:cNvPr>
          <p:cNvSpPr txBox="1"/>
          <p:nvPr/>
        </p:nvSpPr>
        <p:spPr>
          <a:xfrm>
            <a:off x="6219999" y="1889258"/>
            <a:ext cx="5038551" cy="1492716"/>
          </a:xfrm>
          <a:prstGeom prst="rect">
            <a:avLst/>
          </a:prstGeom>
          <a:noFill/>
        </p:spPr>
        <p:txBody>
          <a:bodyPr wrap="square">
            <a:spAutoFit/>
          </a:bodyPr>
          <a:lstStyle/>
          <a:p>
            <a:r>
              <a:rPr lang="pt-BR" sz="1400" b="1" dirty="0"/>
              <a:t>O Sistema de </a:t>
            </a:r>
            <a:r>
              <a:rPr lang="pt-BR" sz="1400" b="1" dirty="0" err="1"/>
              <a:t>Compliance</a:t>
            </a:r>
            <a:endParaRPr lang="pt-BR" sz="1400" b="1" dirty="0"/>
          </a:p>
          <a:p>
            <a:endParaRPr lang="pt-BR" sz="1100" dirty="0"/>
          </a:p>
          <a:p>
            <a:r>
              <a:rPr lang="pt-BR" sz="1100" dirty="0"/>
              <a:t>O sistema de </a:t>
            </a:r>
            <a:r>
              <a:rPr lang="pt-BR" sz="1100" dirty="0" err="1"/>
              <a:t>Compliance</a:t>
            </a:r>
            <a:r>
              <a:rPr lang="pt-BR" sz="1100" dirty="0"/>
              <a:t> visa abranger os processos e operações com base na avaliação de risco, políticas e procedimentos, treinamentos e comunicação, monitoramento e auditoria, aconselhamento e canais de comunicação. Todas as iniciativas são concebidas para prevenir, detectar e responder os requisitos do programa de </a:t>
            </a:r>
            <a:r>
              <a:rPr lang="pt-BR" sz="1100" dirty="0" err="1"/>
              <a:t>compliance</a:t>
            </a:r>
            <a:r>
              <a:rPr lang="pt-BR" sz="1100" dirty="0"/>
              <a:t>.</a:t>
            </a:r>
            <a:endParaRPr lang="pt-BR" sz="1100" i="1" dirty="0"/>
          </a:p>
          <a:p>
            <a:endParaRPr lang="pt-BR" sz="1100" dirty="0"/>
          </a:p>
        </p:txBody>
      </p:sp>
      <p:sp>
        <p:nvSpPr>
          <p:cNvPr id="20" name="CaixaDeTexto 19">
            <a:extLst>
              <a:ext uri="{FF2B5EF4-FFF2-40B4-BE49-F238E27FC236}">
                <a16:creationId xmlns:a16="http://schemas.microsoft.com/office/drawing/2014/main" id="{39DF21DC-F789-5532-ED6B-DB32994EAD6A}"/>
              </a:ext>
            </a:extLst>
          </p:cNvPr>
          <p:cNvSpPr txBox="1"/>
          <p:nvPr/>
        </p:nvSpPr>
        <p:spPr>
          <a:xfrm>
            <a:off x="6219999" y="3407914"/>
            <a:ext cx="5647977" cy="3185487"/>
          </a:xfrm>
          <a:prstGeom prst="rect">
            <a:avLst/>
          </a:prstGeom>
          <a:noFill/>
        </p:spPr>
        <p:txBody>
          <a:bodyPr wrap="square">
            <a:spAutoFit/>
          </a:bodyPr>
          <a:lstStyle/>
          <a:p>
            <a:r>
              <a:rPr lang="pt-BR" sz="1400" b="1" dirty="0"/>
              <a:t>O Canal de Denúncias</a:t>
            </a:r>
          </a:p>
          <a:p>
            <a:endParaRPr lang="pt-BR" sz="1100" dirty="0"/>
          </a:p>
          <a:p>
            <a:pPr algn="just"/>
            <a:r>
              <a:rPr lang="pt-BR" sz="1100" dirty="0"/>
              <a:t>O Canal de Denúncias da empresa é uma ferramenta confidencial para que os funcionários e partes interessadas possam informar ou buscar apoio sobre questões éticas e de comportamento relacionadas a possíveis violações de nossas políticas ou de Leis e regulamentos.</a:t>
            </a:r>
          </a:p>
          <a:p>
            <a:pPr algn="just"/>
            <a:endParaRPr lang="pt-BR" sz="1100" dirty="0"/>
          </a:p>
          <a:p>
            <a:pPr algn="just"/>
            <a:r>
              <a:rPr lang="pt-BR" sz="1100" b="1" dirty="0"/>
              <a:t>Não tolerância para retaliação: </a:t>
            </a:r>
            <a:r>
              <a:rPr lang="pt-BR" sz="1100" i="1" dirty="0"/>
              <a:t>A Invasive não tolera retaliação com quem relata uma preocupação de boa fé.</a:t>
            </a:r>
            <a:r>
              <a:rPr lang="pt-BR" sz="1100" dirty="0"/>
              <a:t> </a:t>
            </a:r>
          </a:p>
          <a:p>
            <a:pPr algn="just"/>
            <a:endParaRPr lang="pt-BR" sz="1100" dirty="0"/>
          </a:p>
          <a:p>
            <a:pPr algn="just"/>
            <a:r>
              <a:rPr lang="pt-BR" sz="1100" b="1" dirty="0"/>
              <a:t>Confidencialidade e anonimato: </a:t>
            </a:r>
            <a:r>
              <a:rPr lang="pt-BR" sz="1100" i="1" dirty="0"/>
              <a:t>Todos os problemas relatados, preocupações, reclamações ou violações dirigidas ao nosso Canal de Denúncias serão tratados de forma confidencial e anônima.</a:t>
            </a:r>
          </a:p>
          <a:p>
            <a:pPr algn="just"/>
            <a:endParaRPr lang="pt-BR" sz="1100" i="1" dirty="0"/>
          </a:p>
          <a:p>
            <a:pPr algn="just"/>
            <a:r>
              <a:rPr lang="pt-BR" sz="1100" dirty="0"/>
              <a:t>Este canal deve ser utilizado exclusivamente para o reporte de preocupações relacionadas à conduta ética e ao cumprimento da lei, dos regulamentos e políticas internas da Invasive.</a:t>
            </a:r>
          </a:p>
          <a:p>
            <a:endParaRPr lang="pt-BR" sz="1100" dirty="0"/>
          </a:p>
        </p:txBody>
      </p:sp>
      <p:pic>
        <p:nvPicPr>
          <p:cNvPr id="21" name="Imagem 20" descr="Fundo preto com letras brancas&#10;&#10;Descrição gerada automaticamente com confiança média">
            <a:extLst>
              <a:ext uri="{FF2B5EF4-FFF2-40B4-BE49-F238E27FC236}">
                <a16:creationId xmlns:a16="http://schemas.microsoft.com/office/drawing/2014/main" id="{14B89BFF-49C6-1CB0-620A-8F7559D1B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56347">
            <a:off x="861885" y="5358644"/>
            <a:ext cx="1285110" cy="2360535"/>
          </a:xfrm>
          <a:prstGeom prst="rect">
            <a:avLst/>
          </a:prstGeom>
        </p:spPr>
      </p:pic>
      <p:sp>
        <p:nvSpPr>
          <p:cNvPr id="23" name="Retângulo 22">
            <a:extLst>
              <a:ext uri="{FF2B5EF4-FFF2-40B4-BE49-F238E27FC236}">
                <a16:creationId xmlns:a16="http://schemas.microsoft.com/office/drawing/2014/main" id="{CE5B9063-95BB-ED68-5F47-39B029925C6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18093209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Logotipo, nome da empresa&#10;&#10;Descrição gerada automaticamente">
            <a:extLst>
              <a:ext uri="{FF2B5EF4-FFF2-40B4-BE49-F238E27FC236}">
                <a16:creationId xmlns:a16="http://schemas.microsoft.com/office/drawing/2014/main" id="{6AEF565C-0D6C-0EDE-4613-1525BEE13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969" y="1987529"/>
            <a:ext cx="5189294" cy="2882941"/>
          </a:xfrm>
          <a:prstGeom prst="rect">
            <a:avLst/>
          </a:prstGeom>
        </p:spPr>
      </p:pic>
      <p:cxnSp>
        <p:nvCxnSpPr>
          <p:cNvPr id="6" name="Straight Connector 528">
            <a:extLst>
              <a:ext uri="{FF2B5EF4-FFF2-40B4-BE49-F238E27FC236}">
                <a16:creationId xmlns:a16="http://schemas.microsoft.com/office/drawing/2014/main" id="{CDE675ED-F664-72B6-BF58-6CAEB3C3717E}"/>
              </a:ext>
            </a:extLst>
          </p:cNvPr>
          <p:cNvCxnSpPr>
            <a:cxnSpLocks/>
          </p:cNvCxnSpPr>
          <p:nvPr/>
        </p:nvCxnSpPr>
        <p:spPr>
          <a:xfrm>
            <a:off x="6087135" y="2535382"/>
            <a:ext cx="0" cy="1778923"/>
          </a:xfrm>
          <a:prstGeom prst="line">
            <a:avLst/>
          </a:prstGeom>
          <a:ln w="34925" cap="rnd">
            <a:round/>
          </a:ln>
        </p:spPr>
        <p:style>
          <a:lnRef idx="1">
            <a:schemeClr val="accent5"/>
          </a:lnRef>
          <a:fillRef idx="0">
            <a:schemeClr val="accent5"/>
          </a:fillRef>
          <a:effectRef idx="0">
            <a:schemeClr val="accent5"/>
          </a:effectRef>
          <a:fontRef idx="minor">
            <a:schemeClr val="tx1"/>
          </a:fontRef>
        </p:style>
      </p:cxnSp>
      <p:sp>
        <p:nvSpPr>
          <p:cNvPr id="7" name="Rectangle 523">
            <a:extLst>
              <a:ext uri="{FF2B5EF4-FFF2-40B4-BE49-F238E27FC236}">
                <a16:creationId xmlns:a16="http://schemas.microsoft.com/office/drawing/2014/main" id="{8B6ED371-E360-7690-BFBD-0C36D88D265C}"/>
              </a:ext>
            </a:extLst>
          </p:cNvPr>
          <p:cNvSpPr/>
          <p:nvPr/>
        </p:nvSpPr>
        <p:spPr>
          <a:xfrm>
            <a:off x="6267797" y="2751923"/>
            <a:ext cx="4405743" cy="1354153"/>
          </a:xfrm>
          <a:prstGeom prst="rect">
            <a:avLst/>
          </a:prstGeom>
        </p:spPr>
        <p:txBody>
          <a:bodyPr wrap="square">
            <a:spAutoFit/>
          </a:bodyPr>
          <a:lstStyle/>
          <a:p>
            <a:pPr>
              <a:lnSpc>
                <a:spcPct val="150000"/>
              </a:lnSpc>
            </a:pPr>
            <a:r>
              <a:rPr lang="pt-BR" sz="1200" dirty="0" err="1">
                <a:solidFill>
                  <a:schemeClr val="tx1">
                    <a:lumMod val="50000"/>
                    <a:lumOff val="50000"/>
                  </a:schemeClr>
                </a:solidFill>
              </a:rPr>
              <a:t>Tel</a:t>
            </a:r>
            <a:r>
              <a:rPr lang="pt-BR" sz="1200" dirty="0">
                <a:solidFill>
                  <a:schemeClr val="tx1">
                    <a:lumMod val="50000"/>
                    <a:lumOff val="50000"/>
                  </a:schemeClr>
                </a:solidFill>
              </a:rPr>
              <a:t>: +55 (41) 3072-9898</a:t>
            </a:r>
          </a:p>
          <a:p>
            <a:pPr>
              <a:lnSpc>
                <a:spcPct val="150000"/>
              </a:lnSpc>
            </a:pPr>
            <a:r>
              <a:rPr lang="pt-BR" sz="1200" dirty="0">
                <a:solidFill>
                  <a:schemeClr val="tx1">
                    <a:lumMod val="50000"/>
                    <a:lumOff val="50000"/>
                  </a:schemeClr>
                </a:solidFill>
              </a:rPr>
              <a:t>Av. República Argentina, 1505 - 10 andar </a:t>
            </a:r>
          </a:p>
          <a:p>
            <a:r>
              <a:rPr lang="pt-BR" sz="1200" dirty="0">
                <a:solidFill>
                  <a:schemeClr val="tx1">
                    <a:lumMod val="50000"/>
                    <a:lumOff val="50000"/>
                  </a:schemeClr>
                </a:solidFill>
              </a:rPr>
              <a:t>Água Verde, Curitiba/PR - 80620-010</a:t>
            </a:r>
          </a:p>
          <a:p>
            <a:pPr>
              <a:lnSpc>
                <a:spcPct val="150000"/>
              </a:lnSpc>
            </a:pPr>
            <a:r>
              <a:rPr lang="pt-BR" sz="1200" dirty="0">
                <a:solidFill>
                  <a:schemeClr val="tx1">
                    <a:lumMod val="50000"/>
                    <a:lumOff val="50000"/>
                  </a:schemeClr>
                </a:solidFill>
              </a:rPr>
              <a:t>Invasive-pr@invasive-pr.com</a:t>
            </a:r>
          </a:p>
          <a:p>
            <a:pPr>
              <a:lnSpc>
                <a:spcPct val="150000"/>
              </a:lnSpc>
            </a:pPr>
            <a:r>
              <a:rPr lang="pt-BR" sz="1200" dirty="0">
                <a:solidFill>
                  <a:srgbClr val="253786"/>
                </a:solidFill>
              </a:rPr>
              <a:t>www.invasive.com.br</a:t>
            </a:r>
            <a:endParaRPr lang="id-ID" sz="1600" dirty="0">
              <a:solidFill>
                <a:srgbClr val="253786"/>
              </a:solidFill>
            </a:endParaRPr>
          </a:p>
        </p:txBody>
      </p:sp>
      <p:pic>
        <p:nvPicPr>
          <p:cNvPr id="15" name="Imagem 14" descr="Fundo preto com letras brancas&#10;&#10;Descrição gerada automaticamente com confiança média">
            <a:extLst>
              <a:ext uri="{FF2B5EF4-FFF2-40B4-BE49-F238E27FC236}">
                <a16:creationId xmlns:a16="http://schemas.microsoft.com/office/drawing/2014/main" id="{BAC8C2D4-DEBC-113B-F67A-38D232F51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41201">
            <a:off x="9312290" y="3430735"/>
            <a:ext cx="3462765" cy="6360527"/>
          </a:xfrm>
          <a:prstGeom prst="rect">
            <a:avLst/>
          </a:prstGeom>
        </p:spPr>
      </p:pic>
      <p:sp>
        <p:nvSpPr>
          <p:cNvPr id="16" name="Retângulo 15">
            <a:extLst>
              <a:ext uri="{FF2B5EF4-FFF2-40B4-BE49-F238E27FC236}">
                <a16:creationId xmlns:a16="http://schemas.microsoft.com/office/drawing/2014/main" id="{7462C5A7-394D-3896-24BF-0DF1D3971371}"/>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4874253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3</a:t>
            </a:fld>
            <a:endParaRPr lang="pt-BR" dirty="0"/>
          </a:p>
        </p:txBody>
      </p:sp>
      <p:pic>
        <p:nvPicPr>
          <p:cNvPr id="19" name="Imagem 18" descr="Logotipo, nome da empresa&#10;&#10;Descrição gerada automaticamente">
            <a:extLst>
              <a:ext uri="{FF2B5EF4-FFF2-40B4-BE49-F238E27FC236}">
                <a16:creationId xmlns:a16="http://schemas.microsoft.com/office/drawing/2014/main" id="{44E565DC-0C81-2521-5151-7946B06C8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1" name="Retângulo 20">
            <a:extLst>
              <a:ext uri="{FF2B5EF4-FFF2-40B4-BE49-F238E27FC236}">
                <a16:creationId xmlns:a16="http://schemas.microsoft.com/office/drawing/2014/main" id="{68A2A096-314A-5128-ABCB-BACAD6C47BD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816353" y="136525"/>
            <a:ext cx="10515600" cy="1325563"/>
          </a:xfrm>
        </p:spPr>
        <p:txBody>
          <a:bodyPr>
            <a:normAutofit/>
          </a:bodyPr>
          <a:lstStyle/>
          <a:p>
            <a:r>
              <a:rPr lang="pt-BR" sz="4000" dirty="0"/>
              <a:t>Sumário</a:t>
            </a:r>
          </a:p>
        </p:txBody>
      </p:sp>
      <p:sp>
        <p:nvSpPr>
          <p:cNvPr id="10" name="Retângulo: Cantos Arredondados 9">
            <a:hlinkClick r:id="rId3" action="ppaction://hlinksldjump"/>
            <a:extLst>
              <a:ext uri="{FF2B5EF4-FFF2-40B4-BE49-F238E27FC236}">
                <a16:creationId xmlns:a16="http://schemas.microsoft.com/office/drawing/2014/main" id="{E0DE4198-A9F4-47F9-73E8-22275B95593B}"/>
              </a:ext>
            </a:extLst>
          </p:cNvPr>
          <p:cNvSpPr/>
          <p:nvPr/>
        </p:nvSpPr>
        <p:spPr>
          <a:xfrm>
            <a:off x="838201" y="1528472"/>
            <a:ext cx="3390331" cy="1394121"/>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pt-BR" sz="1400" b="1" dirty="0">
                <a:solidFill>
                  <a:schemeClr val="accent6">
                    <a:lumMod val="50000"/>
                  </a:schemeClr>
                </a:solidFill>
              </a:rPr>
              <a:t>Missão e Princípios</a:t>
            </a:r>
          </a:p>
          <a:p>
            <a:endParaRPr lang="pt-BR" sz="1400" dirty="0">
              <a:solidFill>
                <a:schemeClr val="accent6">
                  <a:lumMod val="50000"/>
                </a:schemeClr>
              </a:solidFill>
            </a:endParaRPr>
          </a:p>
          <a:p>
            <a:r>
              <a:rPr lang="pt-BR" sz="1200" dirty="0">
                <a:solidFill>
                  <a:schemeClr val="accent6">
                    <a:lumMod val="50000"/>
                  </a:schemeClr>
                </a:solidFill>
              </a:rPr>
              <a:t>Nosso Objetivo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04</a:t>
            </a:r>
            <a:endParaRPr lang="pt-BR" sz="1200" dirty="0">
              <a:solidFill>
                <a:schemeClr val="accent6">
                  <a:lumMod val="50000"/>
                </a:schemeClr>
              </a:solidFill>
            </a:endParaRPr>
          </a:p>
          <a:p>
            <a:r>
              <a:rPr lang="pt-BR" sz="1200" dirty="0">
                <a:solidFill>
                  <a:schemeClr val="accent6">
                    <a:lumMod val="50000"/>
                  </a:schemeClr>
                </a:solidFill>
              </a:rPr>
              <a:t>Nossa Missão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04</a:t>
            </a:r>
            <a:r>
              <a:rPr lang="pt-BR" sz="1200" dirty="0">
                <a:solidFill>
                  <a:schemeClr val="accent6">
                    <a:lumMod val="50000"/>
                  </a:schemeClr>
                </a:solidFill>
              </a:rPr>
              <a:t> </a:t>
            </a:r>
          </a:p>
          <a:p>
            <a:r>
              <a:rPr lang="pt-BR" sz="1200" dirty="0">
                <a:solidFill>
                  <a:schemeClr val="accent6">
                    <a:lumMod val="50000"/>
                  </a:schemeClr>
                </a:solidFill>
              </a:rPr>
              <a:t>Nossos Princípios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04</a:t>
            </a:r>
            <a:endParaRPr lang="pt-BR" sz="1200" dirty="0">
              <a:solidFill>
                <a:schemeClr val="accent6">
                  <a:lumMod val="50000"/>
                </a:schemeClr>
              </a:solidFill>
            </a:endParaRPr>
          </a:p>
          <a:p>
            <a:r>
              <a:rPr lang="pt-BR" sz="1200" dirty="0">
                <a:solidFill>
                  <a:schemeClr val="accent6">
                    <a:lumMod val="50000"/>
                  </a:schemeClr>
                </a:solidFill>
              </a:rPr>
              <a:t>Nossos Valores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04</a:t>
            </a:r>
            <a:endParaRPr lang="pt-BR" sz="1200" dirty="0">
              <a:solidFill>
                <a:schemeClr val="accent6">
                  <a:lumMod val="50000"/>
                </a:schemeClr>
              </a:solidFill>
            </a:endParaRPr>
          </a:p>
          <a:p>
            <a:endParaRPr lang="pt-BR" sz="1200" dirty="0">
              <a:solidFill>
                <a:schemeClr val="accent6">
                  <a:lumMod val="50000"/>
                </a:schemeClr>
              </a:solidFill>
            </a:endParaRPr>
          </a:p>
          <a:p>
            <a:endParaRPr lang="pt-BR" sz="1200" dirty="0">
              <a:solidFill>
                <a:schemeClr val="accent6">
                  <a:lumMod val="50000"/>
                </a:schemeClr>
              </a:solidFill>
            </a:endParaRPr>
          </a:p>
        </p:txBody>
      </p:sp>
      <p:sp>
        <p:nvSpPr>
          <p:cNvPr id="11" name="Retângulo: Cantos Arredondados 10">
            <a:extLst>
              <a:ext uri="{FF2B5EF4-FFF2-40B4-BE49-F238E27FC236}">
                <a16:creationId xmlns:a16="http://schemas.microsoft.com/office/drawing/2014/main" id="{A035A7B3-7306-4F5E-7DCF-8497849EE694}"/>
              </a:ext>
            </a:extLst>
          </p:cNvPr>
          <p:cNvSpPr/>
          <p:nvPr/>
        </p:nvSpPr>
        <p:spPr>
          <a:xfrm>
            <a:off x="838200" y="3190875"/>
            <a:ext cx="3390332" cy="1677299"/>
          </a:xfrm>
          <a:prstGeom prst="round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1"/>
            <a:r>
              <a:rPr lang="pt-BR" sz="1400" b="1" dirty="0">
                <a:solidFill>
                  <a:schemeClr val="accent6">
                    <a:lumMod val="50000"/>
                  </a:schemeClr>
                </a:solidFill>
              </a:rPr>
              <a:t>Realizamos o que é Certo </a:t>
            </a:r>
          </a:p>
          <a:p>
            <a:endParaRPr lang="pt-BR" sz="1400" dirty="0">
              <a:solidFill>
                <a:schemeClr val="accent6">
                  <a:lumMod val="50000"/>
                </a:schemeClr>
              </a:solidFill>
            </a:endParaRPr>
          </a:p>
          <a:p>
            <a:r>
              <a:rPr lang="pt-BR" sz="1200" dirty="0">
                <a:solidFill>
                  <a:schemeClr val="accent6">
                    <a:lumMod val="50000"/>
                  </a:schemeClr>
                </a:solidFill>
              </a:rPr>
              <a:t>Nosso Código ...........................................  </a:t>
            </a:r>
            <a:r>
              <a:rPr lang="pt-BR" sz="1200" dirty="0">
                <a:solidFill>
                  <a:schemeClr val="accent6">
                    <a:lumMod val="50000"/>
                  </a:schemeClr>
                </a:solidFill>
                <a:hlinkClick r:id="rId5" action="ppaction://hlinksldjump">
                  <a:extLst>
                    <a:ext uri="{A12FA001-AC4F-418D-AE19-62706E023703}">
                      <ahyp:hlinkClr xmlns:ahyp="http://schemas.microsoft.com/office/drawing/2018/hyperlinkcolor" val="tx"/>
                    </a:ext>
                  </a:extLst>
                </a:hlinkClick>
              </a:rPr>
              <a:t>05</a:t>
            </a:r>
            <a:r>
              <a:rPr lang="pt-BR" sz="1200" dirty="0">
                <a:solidFill>
                  <a:schemeClr val="accent6">
                    <a:lumMod val="50000"/>
                  </a:schemeClr>
                </a:solidFill>
              </a:rPr>
              <a:t> </a:t>
            </a:r>
          </a:p>
          <a:p>
            <a:r>
              <a:rPr lang="pt-BR" sz="1200" dirty="0">
                <a:solidFill>
                  <a:schemeClr val="accent6">
                    <a:lumMod val="50000"/>
                  </a:schemeClr>
                </a:solidFill>
              </a:rPr>
              <a:t>Decisões Éticas .........................................  </a:t>
            </a:r>
            <a:r>
              <a:rPr lang="pt-BR" sz="1200" dirty="0">
                <a:solidFill>
                  <a:schemeClr val="accent6">
                    <a:lumMod val="50000"/>
                  </a:schemeClr>
                </a:solidFill>
                <a:hlinkClick r:id="rId5" action="ppaction://hlinksldjump">
                  <a:extLst>
                    <a:ext uri="{A12FA001-AC4F-418D-AE19-62706E023703}">
                      <ahyp:hlinkClr xmlns:ahyp="http://schemas.microsoft.com/office/drawing/2018/hyperlinkcolor" val="tx"/>
                    </a:ext>
                  </a:extLst>
                </a:hlinkClick>
              </a:rPr>
              <a:t>05</a:t>
            </a:r>
            <a:r>
              <a:rPr lang="pt-BR" sz="1200" dirty="0">
                <a:solidFill>
                  <a:schemeClr val="accent6">
                    <a:lumMod val="50000"/>
                  </a:schemeClr>
                </a:solidFill>
              </a:rPr>
              <a:t> </a:t>
            </a:r>
          </a:p>
          <a:p>
            <a:r>
              <a:rPr lang="pt-BR" sz="1200" dirty="0">
                <a:solidFill>
                  <a:schemeClr val="accent6">
                    <a:lumMod val="50000"/>
                  </a:schemeClr>
                </a:solidFill>
              </a:rPr>
              <a:t>Retaliação ..................................................  </a:t>
            </a:r>
            <a:r>
              <a:rPr lang="pt-BR" sz="1200" dirty="0">
                <a:solidFill>
                  <a:schemeClr val="accent6">
                    <a:lumMod val="50000"/>
                  </a:schemeClr>
                </a:solidFill>
                <a:hlinkClick r:id="rId6" action="ppaction://hlinksldjump">
                  <a:extLst>
                    <a:ext uri="{A12FA001-AC4F-418D-AE19-62706E023703}">
                      <ahyp:hlinkClr xmlns:ahyp="http://schemas.microsoft.com/office/drawing/2018/hyperlinkcolor" val="tx"/>
                    </a:ext>
                  </a:extLst>
                </a:hlinkClick>
              </a:rPr>
              <a:t>06</a:t>
            </a:r>
            <a:r>
              <a:rPr lang="pt-BR" sz="1200" dirty="0">
                <a:solidFill>
                  <a:schemeClr val="accent6">
                    <a:lumMod val="50000"/>
                  </a:schemeClr>
                </a:solidFill>
              </a:rPr>
              <a:t> </a:t>
            </a:r>
          </a:p>
          <a:p>
            <a:r>
              <a:rPr lang="pt-BR" sz="1200" dirty="0">
                <a:solidFill>
                  <a:schemeClr val="accent6">
                    <a:lumMod val="50000"/>
                  </a:schemeClr>
                </a:solidFill>
              </a:rPr>
              <a:t>Declaração de Preocupações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07</a:t>
            </a:r>
            <a:r>
              <a:rPr lang="pt-BR" sz="1200" dirty="0">
                <a:solidFill>
                  <a:schemeClr val="accent6">
                    <a:lumMod val="50000"/>
                  </a:schemeClr>
                </a:solidFill>
              </a:rPr>
              <a:t> </a:t>
            </a:r>
          </a:p>
          <a:p>
            <a:r>
              <a:rPr lang="pt-BR" sz="1200" dirty="0">
                <a:solidFill>
                  <a:schemeClr val="accent6">
                    <a:lumMod val="50000"/>
                  </a:schemeClr>
                </a:solidFill>
              </a:rPr>
              <a:t>Como Aplicar o Código? ........................  </a:t>
            </a:r>
            <a:r>
              <a:rPr lang="pt-BR" sz="1200" dirty="0">
                <a:solidFill>
                  <a:schemeClr val="accent6">
                    <a:lumMod val="50000"/>
                  </a:schemeClr>
                </a:solidFill>
                <a:hlinkClick r:id="rId4" action="ppaction://hlinksldjump">
                  <a:extLst>
                    <a:ext uri="{A12FA001-AC4F-418D-AE19-62706E023703}">
                      <ahyp:hlinkClr xmlns:ahyp="http://schemas.microsoft.com/office/drawing/2018/hyperlinkcolor" val="tx"/>
                    </a:ext>
                  </a:extLst>
                </a:hlinkClick>
              </a:rPr>
              <a:t>08</a:t>
            </a:r>
            <a:r>
              <a:rPr lang="pt-BR" sz="1200" dirty="0">
                <a:solidFill>
                  <a:schemeClr val="accent6">
                    <a:lumMod val="50000"/>
                  </a:schemeClr>
                </a:solidFill>
              </a:rPr>
              <a:t> </a:t>
            </a:r>
          </a:p>
          <a:p>
            <a:endParaRPr lang="pt-BR" sz="1200" dirty="0">
              <a:solidFill>
                <a:schemeClr val="accent6">
                  <a:lumMod val="50000"/>
                </a:schemeClr>
              </a:solidFill>
            </a:endParaRPr>
          </a:p>
          <a:p>
            <a:endParaRPr lang="pt-BR" sz="1200" dirty="0">
              <a:solidFill>
                <a:schemeClr val="accent6">
                  <a:lumMod val="50000"/>
                </a:schemeClr>
              </a:solidFill>
            </a:endParaRPr>
          </a:p>
          <a:p>
            <a:endParaRPr lang="pt-BR" sz="1400" dirty="0">
              <a:solidFill>
                <a:schemeClr val="accent6">
                  <a:lumMod val="50000"/>
                </a:schemeClr>
              </a:solidFill>
            </a:endParaRPr>
          </a:p>
        </p:txBody>
      </p:sp>
      <p:sp>
        <p:nvSpPr>
          <p:cNvPr id="12" name="Retângulo: Cantos Arredondados 11">
            <a:extLst>
              <a:ext uri="{FF2B5EF4-FFF2-40B4-BE49-F238E27FC236}">
                <a16:creationId xmlns:a16="http://schemas.microsoft.com/office/drawing/2014/main" id="{7FB36359-D4B6-389D-C4CE-CC9240CFABDD}"/>
              </a:ext>
            </a:extLst>
          </p:cNvPr>
          <p:cNvSpPr/>
          <p:nvPr/>
        </p:nvSpPr>
        <p:spPr>
          <a:xfrm>
            <a:off x="838203" y="5024940"/>
            <a:ext cx="3390329" cy="1711113"/>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pt-BR" sz="1400" b="1" dirty="0">
                <a:solidFill>
                  <a:schemeClr val="accent6">
                    <a:lumMod val="50000"/>
                  </a:schemeClr>
                </a:solidFill>
              </a:rPr>
              <a:t>Nossas Pessoas</a:t>
            </a:r>
          </a:p>
          <a:p>
            <a:endParaRPr lang="pt-BR" sz="1200" dirty="0">
              <a:solidFill>
                <a:schemeClr val="accent6">
                  <a:lumMod val="50000"/>
                </a:schemeClr>
              </a:solidFill>
            </a:endParaRPr>
          </a:p>
          <a:p>
            <a:r>
              <a:rPr lang="pt-BR" sz="1200" dirty="0">
                <a:solidFill>
                  <a:schemeClr val="accent6">
                    <a:lumMod val="50000"/>
                  </a:schemeClr>
                </a:solidFill>
              </a:rPr>
              <a:t>Promovendo um Ambiente </a:t>
            </a:r>
            <a:br>
              <a:rPr lang="pt-BR" sz="1200" dirty="0">
                <a:solidFill>
                  <a:schemeClr val="accent6">
                    <a:lumMod val="50000"/>
                  </a:schemeClr>
                </a:solidFill>
              </a:rPr>
            </a:br>
            <a:r>
              <a:rPr lang="pt-BR" sz="1200" dirty="0">
                <a:solidFill>
                  <a:schemeClr val="accent6">
                    <a:lumMod val="50000"/>
                  </a:schemeClr>
                </a:solidFill>
              </a:rPr>
              <a:t>de Trabalho Respeitador .........................  </a:t>
            </a:r>
            <a:r>
              <a:rPr lang="pt-BR" sz="1200" dirty="0">
                <a:solidFill>
                  <a:schemeClr val="accent6">
                    <a:lumMod val="50000"/>
                  </a:schemeClr>
                </a:solidFill>
                <a:hlinkClick r:id="rId7" action="ppaction://hlinksldjump">
                  <a:extLst>
                    <a:ext uri="{A12FA001-AC4F-418D-AE19-62706E023703}">
                      <ahyp:hlinkClr xmlns:ahyp="http://schemas.microsoft.com/office/drawing/2018/hyperlinkcolor" val="tx"/>
                    </a:ext>
                  </a:extLst>
                </a:hlinkClick>
              </a:rPr>
              <a:t>09</a:t>
            </a:r>
            <a:r>
              <a:rPr lang="pt-BR" sz="1200" dirty="0">
                <a:solidFill>
                  <a:schemeClr val="accent6">
                    <a:lumMod val="50000"/>
                  </a:schemeClr>
                </a:solidFill>
              </a:rPr>
              <a:t> </a:t>
            </a:r>
          </a:p>
          <a:p>
            <a:r>
              <a:rPr lang="pt-BR" sz="1200" dirty="0">
                <a:solidFill>
                  <a:schemeClr val="accent6">
                    <a:lumMod val="50000"/>
                  </a:schemeClr>
                </a:solidFill>
              </a:rPr>
              <a:t>Seguimos as Leis Trabalhistas .................  </a:t>
            </a:r>
            <a:r>
              <a:rPr lang="pt-BR" sz="1200" dirty="0">
                <a:solidFill>
                  <a:schemeClr val="accent6">
                    <a:lumMod val="50000"/>
                  </a:schemeClr>
                </a:solidFill>
                <a:hlinkClick r:id="rId8" action="ppaction://hlinksldjump">
                  <a:extLst>
                    <a:ext uri="{A12FA001-AC4F-418D-AE19-62706E023703}">
                      <ahyp:hlinkClr xmlns:ahyp="http://schemas.microsoft.com/office/drawing/2018/hyperlinkcolor" val="tx"/>
                    </a:ext>
                  </a:extLst>
                </a:hlinkClick>
              </a:rPr>
              <a:t>11</a:t>
            </a:r>
            <a:r>
              <a:rPr lang="pt-BR" sz="1200" dirty="0">
                <a:solidFill>
                  <a:schemeClr val="accent6">
                    <a:lumMod val="50000"/>
                  </a:schemeClr>
                </a:solidFill>
              </a:rPr>
              <a:t> </a:t>
            </a:r>
          </a:p>
          <a:p>
            <a:r>
              <a:rPr lang="pt-BR" sz="1200" dirty="0">
                <a:solidFill>
                  <a:schemeClr val="accent6">
                    <a:lumMod val="50000"/>
                  </a:schemeClr>
                </a:solidFill>
              </a:rPr>
              <a:t>Mantemos o Ambiente de </a:t>
            </a:r>
            <a:br>
              <a:rPr lang="pt-BR" sz="1200" dirty="0">
                <a:solidFill>
                  <a:schemeClr val="accent6">
                    <a:lumMod val="50000"/>
                  </a:schemeClr>
                </a:solidFill>
              </a:rPr>
            </a:br>
            <a:r>
              <a:rPr lang="pt-BR" sz="1200" dirty="0">
                <a:solidFill>
                  <a:schemeClr val="accent6">
                    <a:lumMod val="50000"/>
                  </a:schemeClr>
                </a:solidFill>
              </a:rPr>
              <a:t>Trabalho Saudável e Seguro ...................  </a:t>
            </a:r>
            <a:r>
              <a:rPr lang="pt-BR" sz="1200" dirty="0">
                <a:solidFill>
                  <a:schemeClr val="accent6">
                    <a:lumMod val="50000"/>
                  </a:schemeClr>
                </a:solidFill>
                <a:hlinkClick r:id="rId9" action="ppaction://hlinksldjump">
                  <a:extLst>
                    <a:ext uri="{A12FA001-AC4F-418D-AE19-62706E023703}">
                      <ahyp:hlinkClr xmlns:ahyp="http://schemas.microsoft.com/office/drawing/2018/hyperlinkcolor" val="tx"/>
                    </a:ext>
                  </a:extLst>
                </a:hlinkClick>
              </a:rPr>
              <a:t>12</a:t>
            </a:r>
            <a:r>
              <a:rPr lang="pt-BR" sz="1200" dirty="0">
                <a:solidFill>
                  <a:schemeClr val="accent6">
                    <a:lumMod val="50000"/>
                  </a:schemeClr>
                </a:solidFill>
              </a:rPr>
              <a:t> </a:t>
            </a:r>
          </a:p>
          <a:p>
            <a:pPr algn="ctr"/>
            <a:endParaRPr lang="pt-BR" sz="1400" b="1" dirty="0">
              <a:solidFill>
                <a:schemeClr val="accent6">
                  <a:lumMod val="50000"/>
                </a:schemeClr>
              </a:solidFill>
            </a:endParaRPr>
          </a:p>
          <a:p>
            <a:pPr algn="ctr"/>
            <a:endParaRPr lang="pt-BR" sz="1400" b="1" dirty="0">
              <a:solidFill>
                <a:schemeClr val="accent6">
                  <a:lumMod val="50000"/>
                </a:schemeClr>
              </a:solidFill>
            </a:endParaRPr>
          </a:p>
        </p:txBody>
      </p:sp>
      <p:sp>
        <p:nvSpPr>
          <p:cNvPr id="13" name="Retângulo: Cantos Arredondados 12">
            <a:extLst>
              <a:ext uri="{FF2B5EF4-FFF2-40B4-BE49-F238E27FC236}">
                <a16:creationId xmlns:a16="http://schemas.microsoft.com/office/drawing/2014/main" id="{CFB956EC-4799-4641-61FA-3ED7D46EA996}"/>
              </a:ext>
            </a:extLst>
          </p:cNvPr>
          <p:cNvSpPr/>
          <p:nvPr/>
        </p:nvSpPr>
        <p:spPr>
          <a:xfrm>
            <a:off x="4825662" y="3429449"/>
            <a:ext cx="3391200" cy="2543600"/>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pt-BR" sz="1400" b="1" dirty="0">
                <a:solidFill>
                  <a:schemeClr val="accent6">
                    <a:lumMod val="50000"/>
                  </a:schemeClr>
                </a:solidFill>
              </a:rPr>
              <a:t>Nossa Empresa</a:t>
            </a:r>
          </a:p>
          <a:p>
            <a:endParaRPr lang="pt-BR" sz="1400" dirty="0">
              <a:solidFill>
                <a:schemeClr val="accent6">
                  <a:lumMod val="50000"/>
                </a:schemeClr>
              </a:solidFill>
            </a:endParaRPr>
          </a:p>
          <a:p>
            <a:r>
              <a:rPr lang="pt-BR" sz="1200" dirty="0">
                <a:solidFill>
                  <a:schemeClr val="accent6">
                    <a:lumMod val="50000"/>
                  </a:schemeClr>
                </a:solidFill>
              </a:rPr>
              <a:t>Nossa Política da Qualidade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17</a:t>
            </a:r>
            <a:endParaRPr lang="pt-BR" sz="1200" dirty="0">
              <a:solidFill>
                <a:schemeClr val="accent6">
                  <a:lumMod val="50000"/>
                </a:schemeClr>
              </a:solidFill>
            </a:endParaRPr>
          </a:p>
          <a:p>
            <a:r>
              <a:rPr lang="pt-BR" sz="1200" dirty="0">
                <a:solidFill>
                  <a:schemeClr val="accent6">
                    <a:lumMod val="50000"/>
                  </a:schemeClr>
                </a:solidFill>
              </a:rPr>
              <a:t>Nosso Relacionamento com </a:t>
            </a:r>
            <a:br>
              <a:rPr lang="pt-BR" sz="1200" dirty="0">
                <a:solidFill>
                  <a:schemeClr val="accent6">
                    <a:lumMod val="50000"/>
                  </a:schemeClr>
                </a:solidFill>
              </a:rPr>
            </a:br>
            <a:r>
              <a:rPr lang="pt-BR" sz="1200" dirty="0">
                <a:solidFill>
                  <a:schemeClr val="accent6">
                    <a:lumMod val="50000"/>
                  </a:schemeClr>
                </a:solidFill>
              </a:rPr>
              <a:t>Parceiros de Negócios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18</a:t>
            </a:r>
            <a:r>
              <a:rPr lang="pt-BR" sz="1200" dirty="0">
                <a:solidFill>
                  <a:schemeClr val="accent6">
                    <a:lumMod val="50000"/>
                  </a:schemeClr>
                </a:solidFill>
              </a:rPr>
              <a:t> </a:t>
            </a:r>
          </a:p>
          <a:p>
            <a:r>
              <a:rPr lang="pt-BR" sz="1200" dirty="0">
                <a:solidFill>
                  <a:schemeClr val="accent6">
                    <a:lumMod val="50000"/>
                  </a:schemeClr>
                </a:solidFill>
              </a:rPr>
              <a:t>Como Evitamos </a:t>
            </a:r>
            <a:br>
              <a:rPr lang="pt-BR" sz="1200" dirty="0">
                <a:solidFill>
                  <a:schemeClr val="accent6">
                    <a:lumMod val="50000"/>
                  </a:schemeClr>
                </a:solidFill>
              </a:rPr>
            </a:br>
            <a:r>
              <a:rPr lang="pt-BR" sz="1200" dirty="0">
                <a:solidFill>
                  <a:schemeClr val="accent6">
                    <a:lumMod val="50000"/>
                  </a:schemeClr>
                </a:solidFill>
              </a:rPr>
              <a:t>Conflitos de Interesses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19</a:t>
            </a:r>
            <a:endParaRPr lang="pt-BR" sz="1200" dirty="0">
              <a:solidFill>
                <a:schemeClr val="accent6">
                  <a:lumMod val="50000"/>
                </a:schemeClr>
              </a:solidFill>
            </a:endParaRPr>
          </a:p>
          <a:p>
            <a:r>
              <a:rPr lang="pt-BR" sz="1200" dirty="0">
                <a:solidFill>
                  <a:schemeClr val="accent6">
                    <a:lumMod val="50000"/>
                  </a:schemeClr>
                </a:solidFill>
              </a:rPr>
              <a:t>Protegemos as Informações</a:t>
            </a:r>
            <a:br>
              <a:rPr lang="pt-BR" sz="1200" dirty="0">
                <a:solidFill>
                  <a:schemeClr val="accent6">
                    <a:lumMod val="50000"/>
                  </a:schemeClr>
                </a:solidFill>
              </a:rPr>
            </a:br>
            <a:r>
              <a:rPr lang="pt-BR" sz="1200" dirty="0">
                <a:solidFill>
                  <a:schemeClr val="accent6">
                    <a:lumMod val="50000"/>
                  </a:schemeClr>
                </a:solidFill>
              </a:rPr>
              <a:t>da Empresa e Pessoais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20</a:t>
            </a:r>
            <a:endParaRPr lang="pt-BR" sz="1200" dirty="0">
              <a:solidFill>
                <a:schemeClr val="accent6">
                  <a:lumMod val="50000"/>
                </a:schemeClr>
              </a:solidFill>
            </a:endParaRPr>
          </a:p>
          <a:p>
            <a:r>
              <a:rPr lang="pt-BR" sz="1200" dirty="0">
                <a:solidFill>
                  <a:schemeClr val="accent6">
                    <a:lumMod val="50000"/>
                  </a:schemeClr>
                </a:solidFill>
              </a:rPr>
              <a:t>Protegemos a </a:t>
            </a:r>
            <a:br>
              <a:rPr lang="pt-BR" sz="1200" dirty="0">
                <a:solidFill>
                  <a:schemeClr val="accent6">
                    <a:lumMod val="50000"/>
                  </a:schemeClr>
                </a:solidFill>
              </a:rPr>
            </a:br>
            <a:r>
              <a:rPr lang="pt-BR" sz="1200" dirty="0">
                <a:solidFill>
                  <a:schemeClr val="accent6">
                    <a:lumMod val="50000"/>
                  </a:schemeClr>
                </a:solidFill>
              </a:rPr>
              <a:t>Nossa Reputação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21</a:t>
            </a:r>
            <a:endParaRPr lang="pt-BR" sz="1200" dirty="0">
              <a:solidFill>
                <a:schemeClr val="accent6">
                  <a:lumMod val="50000"/>
                </a:schemeClr>
              </a:solidFill>
            </a:endParaRPr>
          </a:p>
          <a:p>
            <a:endParaRPr lang="pt-BR" sz="1400" dirty="0">
              <a:solidFill>
                <a:schemeClr val="accent6">
                  <a:lumMod val="50000"/>
                </a:schemeClr>
              </a:solidFill>
            </a:endParaRPr>
          </a:p>
          <a:p>
            <a:endParaRPr lang="pt-BR" sz="1400" dirty="0">
              <a:solidFill>
                <a:schemeClr val="accent6">
                  <a:lumMod val="50000"/>
                </a:schemeClr>
              </a:solidFill>
            </a:endParaRPr>
          </a:p>
        </p:txBody>
      </p:sp>
      <p:sp>
        <p:nvSpPr>
          <p:cNvPr id="17" name="Retângulo: Cantos Arredondados 16">
            <a:extLst>
              <a:ext uri="{FF2B5EF4-FFF2-40B4-BE49-F238E27FC236}">
                <a16:creationId xmlns:a16="http://schemas.microsoft.com/office/drawing/2014/main" id="{327A8AE6-930A-2B76-CC41-AE52F17408A4}"/>
              </a:ext>
            </a:extLst>
          </p:cNvPr>
          <p:cNvSpPr/>
          <p:nvPr/>
        </p:nvSpPr>
        <p:spPr>
          <a:xfrm>
            <a:off x="4825662" y="1458686"/>
            <a:ext cx="3391200" cy="1735591"/>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pt-BR" sz="1400" b="1" dirty="0">
                <a:solidFill>
                  <a:schemeClr val="accent6">
                    <a:lumMod val="50000"/>
                  </a:schemeClr>
                </a:solidFill>
              </a:rPr>
              <a:t>Nossos Clientes</a:t>
            </a:r>
          </a:p>
          <a:p>
            <a:endParaRPr lang="pt-BR" sz="1400" dirty="0">
              <a:solidFill>
                <a:schemeClr val="accent6">
                  <a:lumMod val="50000"/>
                </a:schemeClr>
              </a:solidFill>
            </a:endParaRPr>
          </a:p>
          <a:p>
            <a:r>
              <a:rPr lang="pt-BR" sz="1200" dirty="0">
                <a:solidFill>
                  <a:schemeClr val="accent6">
                    <a:lumMod val="50000"/>
                  </a:schemeClr>
                </a:solidFill>
              </a:rPr>
              <a:t>Como Atuamos?.......................................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13</a:t>
            </a:r>
            <a:endParaRPr lang="pt-BR" sz="1200" dirty="0">
              <a:solidFill>
                <a:schemeClr val="accent6">
                  <a:lumMod val="50000"/>
                </a:schemeClr>
              </a:solidFill>
            </a:endParaRPr>
          </a:p>
          <a:p>
            <a:r>
              <a:rPr lang="pt-BR" sz="1200" dirty="0">
                <a:solidFill>
                  <a:schemeClr val="accent6">
                    <a:lumMod val="50000"/>
                  </a:schemeClr>
                </a:solidFill>
              </a:rPr>
              <a:t>Negociamos de Forma Ética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14</a:t>
            </a:r>
            <a:r>
              <a:rPr lang="pt-BR" sz="1200" dirty="0">
                <a:solidFill>
                  <a:schemeClr val="accent6">
                    <a:lumMod val="50000"/>
                  </a:schemeClr>
                </a:solidFill>
              </a:rPr>
              <a:t> </a:t>
            </a:r>
          </a:p>
          <a:p>
            <a:r>
              <a:rPr lang="pt-BR" sz="1200" dirty="0">
                <a:solidFill>
                  <a:schemeClr val="accent6">
                    <a:lumMod val="50000"/>
                  </a:schemeClr>
                </a:solidFill>
              </a:rPr>
              <a:t>Como Combatemos </a:t>
            </a:r>
            <a:br>
              <a:rPr lang="pt-BR" sz="1200" dirty="0">
                <a:solidFill>
                  <a:schemeClr val="accent6">
                    <a:lumMod val="50000"/>
                  </a:schemeClr>
                </a:solidFill>
              </a:rPr>
            </a:br>
            <a:r>
              <a:rPr lang="pt-BR" sz="1200" dirty="0">
                <a:solidFill>
                  <a:schemeClr val="accent6">
                    <a:lumMod val="50000"/>
                  </a:schemeClr>
                </a:solidFill>
              </a:rPr>
              <a:t>a Corrupção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15</a:t>
            </a:r>
            <a:endParaRPr lang="pt-BR" sz="1200" dirty="0">
              <a:solidFill>
                <a:schemeClr val="accent6">
                  <a:lumMod val="50000"/>
                </a:schemeClr>
              </a:solidFill>
            </a:endParaRPr>
          </a:p>
          <a:p>
            <a:r>
              <a:rPr lang="pt-BR" sz="1200" dirty="0">
                <a:solidFill>
                  <a:schemeClr val="accent6">
                    <a:lumMod val="50000"/>
                  </a:schemeClr>
                </a:solidFill>
              </a:rPr>
              <a:t>Brindes e Presentes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16</a:t>
            </a:r>
            <a:endParaRPr lang="pt-BR" sz="1200" dirty="0">
              <a:solidFill>
                <a:schemeClr val="accent6">
                  <a:lumMod val="50000"/>
                </a:schemeClr>
              </a:solidFill>
            </a:endParaRPr>
          </a:p>
        </p:txBody>
      </p:sp>
      <p:sp>
        <p:nvSpPr>
          <p:cNvPr id="18" name="Retângulo: Cantos Arredondados 17">
            <a:extLst>
              <a:ext uri="{FF2B5EF4-FFF2-40B4-BE49-F238E27FC236}">
                <a16:creationId xmlns:a16="http://schemas.microsoft.com/office/drawing/2014/main" id="{FA15A9F9-4729-4565-3B6E-0479E5BA6FCF}"/>
              </a:ext>
            </a:extLst>
          </p:cNvPr>
          <p:cNvSpPr/>
          <p:nvPr/>
        </p:nvSpPr>
        <p:spPr>
          <a:xfrm>
            <a:off x="8610600" y="1458686"/>
            <a:ext cx="3391200" cy="1851698"/>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pt-BR" sz="1400" b="1" dirty="0">
                <a:solidFill>
                  <a:schemeClr val="accent6">
                    <a:lumMod val="50000"/>
                  </a:schemeClr>
                </a:solidFill>
              </a:rPr>
              <a:t>Nosso Planeta</a:t>
            </a:r>
          </a:p>
          <a:p>
            <a:endParaRPr lang="pt-BR" sz="1400" dirty="0">
              <a:solidFill>
                <a:schemeClr val="accent6">
                  <a:lumMod val="50000"/>
                </a:schemeClr>
              </a:solidFill>
            </a:endParaRPr>
          </a:p>
          <a:p>
            <a:r>
              <a:rPr lang="pt-BR" sz="1200" dirty="0">
                <a:solidFill>
                  <a:schemeClr val="accent6">
                    <a:lumMod val="50000"/>
                  </a:schemeClr>
                </a:solidFill>
              </a:rPr>
              <a:t>Protegendo o Nosso Planeta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22</a:t>
            </a:r>
            <a:endParaRPr lang="pt-BR" sz="1200" dirty="0">
              <a:solidFill>
                <a:schemeClr val="accent6">
                  <a:lumMod val="50000"/>
                </a:schemeClr>
              </a:solidFill>
            </a:endParaRPr>
          </a:p>
          <a:p>
            <a:r>
              <a:rPr lang="pt-BR" sz="1200" dirty="0">
                <a:solidFill>
                  <a:schemeClr val="accent6">
                    <a:lumMod val="50000"/>
                  </a:schemeClr>
                </a:solidFill>
              </a:rPr>
              <a:t>Protegemos os </a:t>
            </a:r>
            <a:br>
              <a:rPr lang="pt-BR" sz="1200" dirty="0">
                <a:solidFill>
                  <a:schemeClr val="accent6">
                    <a:lumMod val="50000"/>
                  </a:schemeClr>
                </a:solidFill>
              </a:rPr>
            </a:br>
            <a:r>
              <a:rPr lang="pt-BR" sz="1200" dirty="0">
                <a:solidFill>
                  <a:schemeClr val="accent6">
                    <a:lumMod val="50000"/>
                  </a:schemeClr>
                </a:solidFill>
              </a:rPr>
              <a:t>Direitos Humanos......................................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22</a:t>
            </a:r>
            <a:r>
              <a:rPr lang="pt-BR" sz="1200" dirty="0">
                <a:solidFill>
                  <a:schemeClr val="accent6">
                    <a:lumMod val="50000"/>
                  </a:schemeClr>
                </a:solidFill>
              </a:rPr>
              <a:t> </a:t>
            </a:r>
          </a:p>
          <a:p>
            <a:r>
              <a:rPr lang="pt-BR" sz="1200" dirty="0">
                <a:solidFill>
                  <a:schemeClr val="accent6">
                    <a:lumMod val="50000"/>
                  </a:schemeClr>
                </a:solidFill>
              </a:rPr>
              <a:t>Protegemos o </a:t>
            </a:r>
            <a:br>
              <a:rPr lang="pt-BR" sz="1200" dirty="0">
                <a:solidFill>
                  <a:schemeClr val="accent6">
                    <a:lumMod val="50000"/>
                  </a:schemeClr>
                </a:solidFill>
              </a:rPr>
            </a:br>
            <a:r>
              <a:rPr lang="pt-BR" sz="1200" dirty="0">
                <a:solidFill>
                  <a:schemeClr val="accent6">
                    <a:lumMod val="50000"/>
                  </a:schemeClr>
                </a:solidFill>
              </a:rPr>
              <a:t>Meio Ambiente ......................................... </a:t>
            </a:r>
            <a:r>
              <a:rPr lang="pt-BR" sz="1200"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22</a:t>
            </a:r>
            <a:endParaRPr lang="pt-BR" sz="1200" dirty="0">
              <a:solidFill>
                <a:schemeClr val="accent6">
                  <a:lumMod val="50000"/>
                </a:schemeClr>
              </a:solidFill>
            </a:endParaRPr>
          </a:p>
        </p:txBody>
      </p:sp>
      <p:sp>
        <p:nvSpPr>
          <p:cNvPr id="24" name="Retângulo: Cantos Arredondados 23">
            <a:extLst>
              <a:ext uri="{FF2B5EF4-FFF2-40B4-BE49-F238E27FC236}">
                <a16:creationId xmlns:a16="http://schemas.microsoft.com/office/drawing/2014/main" id="{8F85091E-3836-1AF9-2C36-A9A44D77E417}"/>
              </a:ext>
            </a:extLst>
          </p:cNvPr>
          <p:cNvSpPr/>
          <p:nvPr/>
        </p:nvSpPr>
        <p:spPr>
          <a:xfrm>
            <a:off x="8610600" y="3571054"/>
            <a:ext cx="3391200" cy="515515"/>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t-BR" sz="1400" b="1" dirty="0">
                <a:solidFill>
                  <a:schemeClr val="accent6">
                    <a:lumMod val="50000"/>
                  </a:schemeClr>
                </a:solidFill>
              </a:rPr>
              <a:t>Canal de Denúncias ........... </a:t>
            </a:r>
            <a:r>
              <a:rPr lang="pt-BR" sz="1400" b="1" dirty="0">
                <a:solidFill>
                  <a:schemeClr val="accent6">
                    <a:lumMod val="50000"/>
                  </a:schemeClr>
                </a:solidFill>
                <a:hlinkClick r:id="" action="ppaction://noaction">
                  <a:extLst>
                    <a:ext uri="{A12FA001-AC4F-418D-AE19-62706E023703}">
                      <ahyp:hlinkClr xmlns:ahyp="http://schemas.microsoft.com/office/drawing/2018/hyperlinkcolor" val="tx"/>
                    </a:ext>
                  </a:extLst>
                </a:hlinkClick>
              </a:rPr>
              <a:t>23</a:t>
            </a:r>
            <a:endParaRPr lang="pt-BR" sz="1400" b="1" dirty="0">
              <a:solidFill>
                <a:schemeClr val="accent6">
                  <a:lumMod val="50000"/>
                </a:schemeClr>
              </a:solidFill>
            </a:endParaRPr>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pic>
        <p:nvPicPr>
          <p:cNvPr id="26" name="Gráfico 25" descr="Poste de sinalização">
            <a:extLst>
              <a:ext uri="{FF2B5EF4-FFF2-40B4-BE49-F238E27FC236}">
                <a16:creationId xmlns:a16="http://schemas.microsoft.com/office/drawing/2014/main" id="{64FCBE6D-4D29-240A-6E30-40ABE69A3B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4909" y="1528472"/>
            <a:ext cx="459845" cy="459845"/>
          </a:xfrm>
          <a:prstGeom prst="rect">
            <a:avLst/>
          </a:prstGeom>
        </p:spPr>
      </p:pic>
      <p:pic>
        <p:nvPicPr>
          <p:cNvPr id="27" name="Gráfico 26" descr="Marca de seleção">
            <a:extLst>
              <a:ext uri="{FF2B5EF4-FFF2-40B4-BE49-F238E27FC236}">
                <a16:creationId xmlns:a16="http://schemas.microsoft.com/office/drawing/2014/main" id="{348C28C4-6F8C-1765-E682-D611A87651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5308" y="3190875"/>
            <a:ext cx="460800" cy="460800"/>
          </a:xfrm>
          <a:prstGeom prst="rect">
            <a:avLst/>
          </a:prstGeom>
        </p:spPr>
      </p:pic>
      <p:pic>
        <p:nvPicPr>
          <p:cNvPr id="28" name="Gráfico 27" descr="Sucesso do grupo">
            <a:extLst>
              <a:ext uri="{FF2B5EF4-FFF2-40B4-BE49-F238E27FC236}">
                <a16:creationId xmlns:a16="http://schemas.microsoft.com/office/drawing/2014/main" id="{53F5C6A8-27F2-31DE-82F0-4068049ADF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6260" y="5024940"/>
            <a:ext cx="460800" cy="460800"/>
          </a:xfrm>
          <a:prstGeom prst="rect">
            <a:avLst/>
          </a:prstGeom>
        </p:spPr>
      </p:pic>
      <p:pic>
        <p:nvPicPr>
          <p:cNvPr id="29" name="Gráfico 28" descr="Aperto de mão">
            <a:extLst>
              <a:ext uri="{FF2B5EF4-FFF2-40B4-BE49-F238E27FC236}">
                <a16:creationId xmlns:a16="http://schemas.microsoft.com/office/drawing/2014/main" id="{5B5F75CA-D47D-2A28-1FAD-837DE95D7D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49221" y="1527517"/>
            <a:ext cx="460800" cy="460800"/>
          </a:xfrm>
          <a:prstGeom prst="rect">
            <a:avLst/>
          </a:prstGeom>
        </p:spPr>
      </p:pic>
      <p:pic>
        <p:nvPicPr>
          <p:cNvPr id="30" name="Gráfico 29" descr="Crescimento da Empresa">
            <a:extLst>
              <a:ext uri="{FF2B5EF4-FFF2-40B4-BE49-F238E27FC236}">
                <a16:creationId xmlns:a16="http://schemas.microsoft.com/office/drawing/2014/main" id="{847E13A7-1ACC-B2B9-67BC-DEB284F4D86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23141" y="3428551"/>
            <a:ext cx="460800" cy="460800"/>
          </a:xfrm>
          <a:prstGeom prst="rect">
            <a:avLst/>
          </a:prstGeom>
        </p:spPr>
      </p:pic>
      <p:pic>
        <p:nvPicPr>
          <p:cNvPr id="31" name="Gráfico 30" descr="Globo terrestre: Europa e África">
            <a:extLst>
              <a:ext uri="{FF2B5EF4-FFF2-40B4-BE49-F238E27FC236}">
                <a16:creationId xmlns:a16="http://schemas.microsoft.com/office/drawing/2014/main" id="{78E172AE-527C-84F3-93B6-CE23ADF47C7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47133" y="1476425"/>
            <a:ext cx="460800" cy="460800"/>
          </a:xfrm>
          <a:prstGeom prst="rect">
            <a:avLst/>
          </a:prstGeom>
        </p:spPr>
      </p:pic>
      <p:pic>
        <p:nvPicPr>
          <p:cNvPr id="32" name="Gráfico 31" descr="Megafone">
            <a:extLst>
              <a:ext uri="{FF2B5EF4-FFF2-40B4-BE49-F238E27FC236}">
                <a16:creationId xmlns:a16="http://schemas.microsoft.com/office/drawing/2014/main" id="{1EE2B3F2-45E0-2642-B98E-697189D02A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3166" y="3555399"/>
            <a:ext cx="460800" cy="460800"/>
          </a:xfrm>
          <a:prstGeom prst="rect">
            <a:avLst/>
          </a:prstGeom>
        </p:spPr>
      </p:pic>
    </p:spTree>
    <p:extLst>
      <p:ext uri="{BB962C8B-B14F-4D97-AF65-F5344CB8AC3E}">
        <p14:creationId xmlns:p14="http://schemas.microsoft.com/office/powerpoint/2010/main" val="239908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4</a:t>
            </a:fld>
            <a:endParaRPr lang="pt-BR" dirty="0"/>
          </a:p>
        </p:txBody>
      </p:sp>
      <p:pic>
        <p:nvPicPr>
          <p:cNvPr id="19" name="Imagem 18" descr="Logotipo, nome da empresa&#10;&#10;Descrição gerada automaticamente">
            <a:extLst>
              <a:ext uri="{FF2B5EF4-FFF2-40B4-BE49-F238E27FC236}">
                <a16:creationId xmlns:a16="http://schemas.microsoft.com/office/drawing/2014/main" id="{44E565DC-0C81-2521-5151-7946B06C8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136525"/>
            <a:ext cx="10515600" cy="1325563"/>
          </a:xfrm>
        </p:spPr>
        <p:txBody>
          <a:bodyPr>
            <a:normAutofit/>
          </a:bodyPr>
          <a:lstStyle/>
          <a:p>
            <a:r>
              <a:rPr lang="pt-BR" sz="3600" dirty="0"/>
              <a:t>Missão e Princípios</a:t>
            </a:r>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sp>
        <p:nvSpPr>
          <p:cNvPr id="22" name="CaixaDeTexto 21">
            <a:extLst>
              <a:ext uri="{FF2B5EF4-FFF2-40B4-BE49-F238E27FC236}">
                <a16:creationId xmlns:a16="http://schemas.microsoft.com/office/drawing/2014/main" id="{68AFDCA4-A929-8199-B109-DB885B99D111}"/>
              </a:ext>
            </a:extLst>
          </p:cNvPr>
          <p:cNvSpPr txBox="1"/>
          <p:nvPr/>
        </p:nvSpPr>
        <p:spPr>
          <a:xfrm>
            <a:off x="816351" y="1462088"/>
            <a:ext cx="10894219" cy="1015663"/>
          </a:xfrm>
          <a:prstGeom prst="rect">
            <a:avLst/>
          </a:prstGeom>
          <a:noFill/>
        </p:spPr>
        <p:txBody>
          <a:bodyPr wrap="square">
            <a:spAutoFit/>
          </a:bodyPr>
          <a:lstStyle/>
          <a:p>
            <a:pPr algn="just"/>
            <a:r>
              <a:rPr lang="pt-BR" sz="1200" b="1" dirty="0">
                <a:solidFill>
                  <a:schemeClr val="tx1"/>
                </a:solidFill>
              </a:rPr>
              <a:t>Nosso Objetivo:</a:t>
            </a:r>
          </a:p>
          <a:p>
            <a:pPr algn="just"/>
            <a:endParaRPr lang="pt-BR" sz="1200" dirty="0"/>
          </a:p>
          <a:p>
            <a:pPr algn="just"/>
            <a:r>
              <a:rPr lang="pt-BR" sz="1200" dirty="0"/>
              <a:t>A nossa empresa se dedica à prestação de serviços de armazenagem e distribuição de produtos médicos de alta qualidade e tecnologia, importados de diversos fornecedores. Nosso foco é a preservação da qualidade dos produtos distribuídos, maximizando a oferta das opções de tratamento de saúde e melhorando a qualidade de vida dos pacientes que recebem esses produtos.  </a:t>
            </a:r>
          </a:p>
        </p:txBody>
      </p:sp>
      <p:pic>
        <p:nvPicPr>
          <p:cNvPr id="33" name="Gráfico 32" descr="Poste de sinalização">
            <a:extLst>
              <a:ext uri="{FF2B5EF4-FFF2-40B4-BE49-F238E27FC236}">
                <a16:creationId xmlns:a16="http://schemas.microsoft.com/office/drawing/2014/main" id="{C72F8593-07C1-7B84-71B8-4AEC87201A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497" y="386307"/>
            <a:ext cx="683711" cy="683711"/>
          </a:xfrm>
          <a:prstGeom prst="rect">
            <a:avLst/>
          </a:prstGeom>
        </p:spPr>
      </p:pic>
      <p:sp>
        <p:nvSpPr>
          <p:cNvPr id="34" name="CaixaDeTexto 33">
            <a:extLst>
              <a:ext uri="{FF2B5EF4-FFF2-40B4-BE49-F238E27FC236}">
                <a16:creationId xmlns:a16="http://schemas.microsoft.com/office/drawing/2014/main" id="{FFB0189E-DE0E-C91E-062A-0D53B3843093}"/>
              </a:ext>
            </a:extLst>
          </p:cNvPr>
          <p:cNvSpPr txBox="1"/>
          <p:nvPr/>
        </p:nvSpPr>
        <p:spPr>
          <a:xfrm>
            <a:off x="816351" y="2660199"/>
            <a:ext cx="10894219" cy="815608"/>
          </a:xfrm>
          <a:prstGeom prst="rect">
            <a:avLst/>
          </a:prstGeom>
          <a:noFill/>
        </p:spPr>
        <p:txBody>
          <a:bodyPr wrap="square">
            <a:spAutoFit/>
          </a:bodyPr>
          <a:lstStyle/>
          <a:p>
            <a:pPr algn="just"/>
            <a:r>
              <a:rPr lang="pt-BR" sz="1200" b="1" dirty="0">
                <a:solidFill>
                  <a:schemeClr val="tx1"/>
                </a:solidFill>
              </a:rPr>
              <a:t>Nossa Missão:</a:t>
            </a:r>
          </a:p>
          <a:p>
            <a:pPr algn="just"/>
            <a:endParaRPr lang="pt-BR" sz="1100" dirty="0"/>
          </a:p>
          <a:p>
            <a:pPr algn="just"/>
            <a:r>
              <a:rPr lang="pt-BR" sz="1200" dirty="0"/>
              <a:t>Nesse contexto, nossa missão é oferecer o melhor em eficiência, rapidez e segurança aos nossos clientes em todos os estágios de fornecimento dos produtos médicos que armazenamos e distribuímos.</a:t>
            </a:r>
          </a:p>
        </p:txBody>
      </p:sp>
      <p:sp>
        <p:nvSpPr>
          <p:cNvPr id="35" name="CaixaDeTexto 34">
            <a:extLst>
              <a:ext uri="{FF2B5EF4-FFF2-40B4-BE49-F238E27FC236}">
                <a16:creationId xmlns:a16="http://schemas.microsoft.com/office/drawing/2014/main" id="{2DA0092D-56EE-0B14-8A62-26ABB20878DF}"/>
              </a:ext>
            </a:extLst>
          </p:cNvPr>
          <p:cNvSpPr txBox="1"/>
          <p:nvPr/>
        </p:nvSpPr>
        <p:spPr>
          <a:xfrm>
            <a:off x="816351" y="3665090"/>
            <a:ext cx="6938962" cy="1996893"/>
          </a:xfrm>
          <a:prstGeom prst="rect">
            <a:avLst/>
          </a:prstGeom>
          <a:noFill/>
        </p:spPr>
        <p:txBody>
          <a:bodyPr wrap="square">
            <a:spAutoFit/>
          </a:bodyPr>
          <a:lstStyle/>
          <a:p>
            <a:pPr algn="just">
              <a:lnSpc>
                <a:spcPct val="150000"/>
              </a:lnSpc>
            </a:pPr>
            <a:r>
              <a:rPr lang="pt-BR" sz="1200" b="1" dirty="0">
                <a:solidFill>
                  <a:schemeClr val="tx1"/>
                </a:solidFill>
              </a:rPr>
              <a:t>Nossos Princípios</a:t>
            </a:r>
            <a:endParaRPr lang="pt-BR" sz="1200" dirty="0"/>
          </a:p>
          <a:p>
            <a:pPr algn="just">
              <a:lnSpc>
                <a:spcPct val="150000"/>
              </a:lnSpc>
            </a:pPr>
            <a:r>
              <a:rPr lang="pt-BR" sz="1200" dirty="0"/>
              <a:t>Elegemos como princípios: </a:t>
            </a:r>
          </a:p>
          <a:p>
            <a:pPr marL="628650" lvl="1" indent="-171450" algn="just">
              <a:lnSpc>
                <a:spcPct val="150000"/>
              </a:lnSpc>
              <a:buFont typeface="Wingdings" panose="05000000000000000000" pitchFamily="2" charset="2"/>
              <a:buChar char="Ø"/>
            </a:pPr>
            <a:r>
              <a:rPr lang="pt-BR" sz="1200" dirty="0"/>
              <a:t>o </a:t>
            </a:r>
            <a:r>
              <a:rPr lang="pt-BR" sz="1200" b="1" dirty="0"/>
              <a:t>RESPEITO</a:t>
            </a:r>
            <a:r>
              <a:rPr lang="pt-BR" sz="1200" dirty="0"/>
              <a:t> aos pacientes e aos profissionais de saúde; </a:t>
            </a:r>
          </a:p>
          <a:p>
            <a:pPr marL="628650" lvl="1" indent="-171450" algn="just">
              <a:lnSpc>
                <a:spcPct val="150000"/>
              </a:lnSpc>
              <a:buFont typeface="Wingdings" panose="05000000000000000000" pitchFamily="2" charset="2"/>
              <a:buChar char="Ø"/>
            </a:pPr>
            <a:r>
              <a:rPr lang="pt-BR" sz="1200" dirty="0"/>
              <a:t>a </a:t>
            </a:r>
            <a:r>
              <a:rPr lang="pt-BR" sz="1200" b="1" dirty="0"/>
              <a:t>EFICIÊNCIA</a:t>
            </a:r>
            <a:r>
              <a:rPr lang="pt-BR" sz="1200" dirty="0"/>
              <a:t>, traduzida na busca por resultados reais aos clientes e à empresa, com disciplina e foco; </a:t>
            </a:r>
          </a:p>
          <a:p>
            <a:pPr marL="628650" lvl="1" indent="-171450" algn="just">
              <a:lnSpc>
                <a:spcPct val="150000"/>
              </a:lnSpc>
              <a:buFont typeface="Wingdings" panose="05000000000000000000" pitchFamily="2" charset="2"/>
              <a:buChar char="Ø"/>
            </a:pPr>
            <a:r>
              <a:rPr lang="pt-BR" sz="1200" dirty="0"/>
              <a:t>e o </a:t>
            </a:r>
            <a:r>
              <a:rPr lang="pt-BR" sz="1200" b="1" dirty="0"/>
              <a:t>COMPROMETIMENTO</a:t>
            </a:r>
            <a:r>
              <a:rPr lang="pt-BR" sz="1200" dirty="0"/>
              <a:t>, realizando negócios pautados pela lealdade, transparência, integridade e confiança.</a:t>
            </a:r>
          </a:p>
        </p:txBody>
      </p:sp>
      <p:sp>
        <p:nvSpPr>
          <p:cNvPr id="11" name="Retângulo 10">
            <a:extLst>
              <a:ext uri="{FF2B5EF4-FFF2-40B4-BE49-F238E27FC236}">
                <a16:creationId xmlns:a16="http://schemas.microsoft.com/office/drawing/2014/main" id="{95EE1F77-FA04-AD71-A52C-C05A879BD8CE}"/>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218085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73D424E-D813-CE94-C992-5044C49B3C4A}"/>
              </a:ext>
            </a:extLst>
          </p:cNvPr>
          <p:cNvSpPr>
            <a:spLocks noGrp="1"/>
          </p:cNvSpPr>
          <p:nvPr>
            <p:ph type="sldNum" sz="quarter" idx="12"/>
          </p:nvPr>
        </p:nvSpPr>
        <p:spPr/>
        <p:txBody>
          <a:bodyPr/>
          <a:lstStyle/>
          <a:p>
            <a:fld id="{4588EB30-5E0C-42EF-B17C-A7694EE67370}" type="slidenum">
              <a:rPr lang="pt-BR" smtClean="0"/>
              <a:pPr/>
              <a:t>5</a:t>
            </a:fld>
            <a:endParaRPr lang="pt-BR" dirty="0"/>
          </a:p>
        </p:txBody>
      </p:sp>
      <p:pic>
        <p:nvPicPr>
          <p:cNvPr id="19" name="Imagem 18" descr="Logotipo, nome da empresa&#10;&#10;Descrição gerada automaticamente">
            <a:extLst>
              <a:ext uri="{FF2B5EF4-FFF2-40B4-BE49-F238E27FC236}">
                <a16:creationId xmlns:a16="http://schemas.microsoft.com/office/drawing/2014/main" id="{44E565DC-0C81-2521-5151-7946B06C8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41" y="6070879"/>
            <a:ext cx="1684917" cy="936065"/>
          </a:xfrm>
          <a:prstGeom prst="rect">
            <a:avLst/>
          </a:prstGeom>
        </p:spPr>
      </p:pic>
      <p:sp>
        <p:nvSpPr>
          <p:cNvPr id="21" name="Retângulo 20">
            <a:extLst>
              <a:ext uri="{FF2B5EF4-FFF2-40B4-BE49-F238E27FC236}">
                <a16:creationId xmlns:a16="http://schemas.microsoft.com/office/drawing/2014/main" id="{68A2A096-314A-5128-ABCB-BACAD6C47BD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136525"/>
            <a:ext cx="10515600" cy="1325563"/>
          </a:xfrm>
        </p:spPr>
        <p:txBody>
          <a:bodyPr>
            <a:normAutofit/>
          </a:bodyPr>
          <a:lstStyle/>
          <a:p>
            <a:r>
              <a:rPr lang="pt-BR" sz="3600" dirty="0"/>
              <a:t>Missão e Princípios</a:t>
            </a:r>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pic>
        <p:nvPicPr>
          <p:cNvPr id="33" name="Gráfico 32" descr="Poste de sinalização">
            <a:extLst>
              <a:ext uri="{FF2B5EF4-FFF2-40B4-BE49-F238E27FC236}">
                <a16:creationId xmlns:a16="http://schemas.microsoft.com/office/drawing/2014/main" id="{C72F8593-07C1-7B84-71B8-4AEC87201A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497" y="386307"/>
            <a:ext cx="683711" cy="683711"/>
          </a:xfrm>
          <a:prstGeom prst="rect">
            <a:avLst/>
          </a:prstGeom>
        </p:spPr>
      </p:pic>
      <p:sp>
        <p:nvSpPr>
          <p:cNvPr id="12" name="CaixaDeTexto 11">
            <a:extLst>
              <a:ext uri="{FF2B5EF4-FFF2-40B4-BE49-F238E27FC236}">
                <a16:creationId xmlns:a16="http://schemas.microsoft.com/office/drawing/2014/main" id="{C45D25EE-AE1D-38DE-C104-7269CEF0623F}"/>
              </a:ext>
            </a:extLst>
          </p:cNvPr>
          <p:cNvSpPr txBox="1"/>
          <p:nvPr/>
        </p:nvSpPr>
        <p:spPr>
          <a:xfrm>
            <a:off x="816352" y="1709106"/>
            <a:ext cx="8460998" cy="1442896"/>
          </a:xfrm>
          <a:prstGeom prst="rect">
            <a:avLst/>
          </a:prstGeom>
          <a:noFill/>
        </p:spPr>
        <p:txBody>
          <a:bodyPr wrap="square">
            <a:spAutoFit/>
          </a:bodyPr>
          <a:lstStyle/>
          <a:p>
            <a:pPr algn="just">
              <a:lnSpc>
                <a:spcPct val="150000"/>
              </a:lnSpc>
            </a:pPr>
            <a:r>
              <a:rPr lang="pt-BR" sz="1200" b="1" dirty="0">
                <a:solidFill>
                  <a:schemeClr val="tx1"/>
                </a:solidFill>
              </a:rPr>
              <a:t>Nossos Valores:</a:t>
            </a:r>
          </a:p>
          <a:p>
            <a:pPr algn="just">
              <a:lnSpc>
                <a:spcPct val="150000"/>
              </a:lnSpc>
            </a:pPr>
            <a:endParaRPr lang="pt-BR" sz="1200" b="1" dirty="0"/>
          </a:p>
          <a:p>
            <a:pPr algn="just">
              <a:lnSpc>
                <a:spcPct val="150000"/>
              </a:lnSpc>
            </a:pPr>
            <a:r>
              <a:rPr lang="pt-BR" sz="1200" b="1" dirty="0"/>
              <a:t>Ética: </a:t>
            </a:r>
            <a:r>
              <a:rPr lang="pt-BR" sz="1200" dirty="0"/>
              <a:t>atuar de forma responsável e transparente</a:t>
            </a:r>
          </a:p>
          <a:p>
            <a:pPr algn="just">
              <a:lnSpc>
                <a:spcPct val="150000"/>
              </a:lnSpc>
            </a:pPr>
            <a:r>
              <a:rPr lang="pt-BR" sz="1200" b="1" dirty="0"/>
              <a:t>Confiabilidade: </a:t>
            </a:r>
            <a:r>
              <a:rPr lang="pt-BR" sz="1200" dirty="0"/>
              <a:t>consistência no relacionamento</a:t>
            </a:r>
          </a:p>
          <a:p>
            <a:pPr algn="just">
              <a:lnSpc>
                <a:spcPct val="150000"/>
              </a:lnSpc>
            </a:pPr>
            <a:r>
              <a:rPr lang="pt-BR" sz="1200" b="1" dirty="0"/>
              <a:t>Qualidade: </a:t>
            </a:r>
            <a:r>
              <a:rPr lang="pt-BR" sz="1200" dirty="0"/>
              <a:t>garantia de excelência e satisfação dos clientes atuando conforme nosso programa de integridade</a:t>
            </a:r>
          </a:p>
        </p:txBody>
      </p:sp>
      <p:sp>
        <p:nvSpPr>
          <p:cNvPr id="14" name="CaixaDeTexto 13">
            <a:extLst>
              <a:ext uri="{FF2B5EF4-FFF2-40B4-BE49-F238E27FC236}">
                <a16:creationId xmlns:a16="http://schemas.microsoft.com/office/drawing/2014/main" id="{DBD1CBA0-6691-E1BE-EF3B-0E727239F930}"/>
              </a:ext>
            </a:extLst>
          </p:cNvPr>
          <p:cNvSpPr txBox="1"/>
          <p:nvPr/>
        </p:nvSpPr>
        <p:spPr>
          <a:xfrm>
            <a:off x="897731" y="3998990"/>
            <a:ext cx="11151394" cy="1600438"/>
          </a:xfrm>
          <a:prstGeom prst="rect">
            <a:avLst/>
          </a:prstGeom>
          <a:noFill/>
        </p:spPr>
        <p:txBody>
          <a:bodyPr wrap="square">
            <a:spAutoFit/>
          </a:bodyPr>
          <a:lstStyle/>
          <a:p>
            <a:r>
              <a:rPr lang="pt-BR" sz="1400" i="1" dirty="0"/>
              <a:t>Nossas atividades são realizadas de forma a refletir o nosso </a:t>
            </a:r>
            <a:r>
              <a:rPr lang="pt-BR" sz="1400" b="1" i="1" dirty="0"/>
              <a:t>franco comprometimento a não tolerância à corrupção</a:t>
            </a:r>
            <a:r>
              <a:rPr lang="pt-BR" sz="1400" i="1" dirty="0"/>
              <a:t>, sob qualquer condição ou forma, no Brasil e em jurisdições estrangeiras, estando os colaboradores obrigados a observar:</a:t>
            </a:r>
          </a:p>
          <a:p>
            <a:r>
              <a:rPr lang="pt-BR" sz="1400" i="1" dirty="0"/>
              <a:t>(i) a justiça, a honestidade e a transparência na condução dos negócios; e</a:t>
            </a:r>
          </a:p>
          <a:p>
            <a:r>
              <a:rPr lang="pt-BR" sz="1400" i="1" dirty="0"/>
              <a:t>(</a:t>
            </a:r>
            <a:r>
              <a:rPr lang="pt-BR" sz="1400" i="1" dirty="0" err="1"/>
              <a:t>ii</a:t>
            </a:r>
            <a:r>
              <a:rPr lang="pt-BR" sz="1400" i="1" dirty="0"/>
              <a:t>) a proibição de fazer, oferecer  ou aceitar qualquer oferta de suborno, direta ou indiretamente, em troca de vantagens comerciais. </a:t>
            </a:r>
          </a:p>
          <a:p>
            <a:endParaRPr lang="pt-BR" sz="1400" i="1" dirty="0"/>
          </a:p>
          <a:p>
            <a:r>
              <a:rPr lang="pt-BR" sz="1400" i="1" dirty="0"/>
              <a:t>Todo este conjunto orienta nossas políticas, operações e comportamentos. É o que reflete em nossa empresa e em cada detalhe de como fazemos negócios todos os dias.  </a:t>
            </a:r>
          </a:p>
        </p:txBody>
      </p:sp>
      <p:pic>
        <p:nvPicPr>
          <p:cNvPr id="15" name="Gráfico 14" descr="Documento">
            <a:extLst>
              <a:ext uri="{FF2B5EF4-FFF2-40B4-BE49-F238E27FC236}">
                <a16:creationId xmlns:a16="http://schemas.microsoft.com/office/drawing/2014/main" id="{E30FD1F7-50B7-9057-FE3C-23C3A4EF57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9453" y="5735776"/>
            <a:ext cx="198755" cy="198755"/>
          </a:xfrm>
          <a:prstGeom prst="rect">
            <a:avLst/>
          </a:prstGeom>
        </p:spPr>
      </p:pic>
      <p:sp>
        <p:nvSpPr>
          <p:cNvPr id="16" name="Título 1">
            <a:extLst>
              <a:ext uri="{FF2B5EF4-FFF2-40B4-BE49-F238E27FC236}">
                <a16:creationId xmlns:a16="http://schemas.microsoft.com/office/drawing/2014/main" id="{6D911C84-55B5-CE1A-F5ED-FEDF7459C713}"/>
              </a:ext>
            </a:extLst>
          </p:cNvPr>
          <p:cNvSpPr txBox="1">
            <a:spLocks/>
          </p:cNvSpPr>
          <p:nvPr/>
        </p:nvSpPr>
        <p:spPr>
          <a:xfrm>
            <a:off x="1077880" y="5774639"/>
            <a:ext cx="1918898" cy="159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pt-BR" sz="1000" b="1" dirty="0"/>
              <a:t>Política Anticorrupção</a:t>
            </a:r>
          </a:p>
        </p:txBody>
      </p:sp>
    </p:spTree>
    <p:extLst>
      <p:ext uri="{BB962C8B-B14F-4D97-AF65-F5344CB8AC3E}">
        <p14:creationId xmlns:p14="http://schemas.microsoft.com/office/powerpoint/2010/main" val="2880077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136525"/>
            <a:ext cx="10515600" cy="1325563"/>
          </a:xfrm>
        </p:spPr>
        <p:txBody>
          <a:bodyPr>
            <a:normAutofit/>
          </a:bodyPr>
          <a:lstStyle/>
          <a:p>
            <a:r>
              <a:rPr lang="pt-BR" sz="3200" dirty="0"/>
              <a:t>Realizamos o que é Certo</a:t>
            </a:r>
            <a:endParaRPr lang="pt-BR" sz="3600" dirty="0"/>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pic>
        <p:nvPicPr>
          <p:cNvPr id="75" name="Gráfico 74" descr="Marca de seleção">
            <a:extLst>
              <a:ext uri="{FF2B5EF4-FFF2-40B4-BE49-F238E27FC236}">
                <a16:creationId xmlns:a16="http://schemas.microsoft.com/office/drawing/2014/main" id="{11C9DC1E-064A-5A45-1B9A-84A6E031E0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05" y="547539"/>
            <a:ext cx="503534" cy="503534"/>
          </a:xfrm>
          <a:prstGeom prst="rect">
            <a:avLst/>
          </a:prstGeom>
        </p:spPr>
      </p:pic>
      <p:sp>
        <p:nvSpPr>
          <p:cNvPr id="77" name="Espaço Reservado para Número de Slide 3">
            <a:extLst>
              <a:ext uri="{FF2B5EF4-FFF2-40B4-BE49-F238E27FC236}">
                <a16:creationId xmlns:a16="http://schemas.microsoft.com/office/drawing/2014/main" id="{C7AE0012-A49A-2A60-7D28-B9B694F97A40}"/>
              </a:ext>
            </a:extLst>
          </p:cNvPr>
          <p:cNvSpPr>
            <a:spLocks noGrp="1"/>
          </p:cNvSpPr>
          <p:nvPr>
            <p:ph type="sldNum" sz="quarter" idx="12"/>
          </p:nvPr>
        </p:nvSpPr>
        <p:spPr>
          <a:xfrm>
            <a:off x="8610600" y="6356350"/>
            <a:ext cx="2743200" cy="365125"/>
          </a:xfrm>
        </p:spPr>
        <p:txBody>
          <a:bodyPr/>
          <a:lstStyle/>
          <a:p>
            <a:r>
              <a:rPr lang="pt-BR" dirty="0"/>
              <a:t>6</a:t>
            </a:r>
          </a:p>
        </p:txBody>
      </p:sp>
      <p:sp>
        <p:nvSpPr>
          <p:cNvPr id="78" name="CaixaDeTexto 77">
            <a:extLst>
              <a:ext uri="{FF2B5EF4-FFF2-40B4-BE49-F238E27FC236}">
                <a16:creationId xmlns:a16="http://schemas.microsoft.com/office/drawing/2014/main" id="{6B6210C9-4290-1AF2-3284-AF1172777E1C}"/>
              </a:ext>
            </a:extLst>
          </p:cNvPr>
          <p:cNvSpPr txBox="1"/>
          <p:nvPr/>
        </p:nvSpPr>
        <p:spPr>
          <a:xfrm>
            <a:off x="880872" y="1803147"/>
            <a:ext cx="9579769" cy="1754326"/>
          </a:xfrm>
          <a:prstGeom prst="rect">
            <a:avLst/>
          </a:prstGeom>
          <a:noFill/>
        </p:spPr>
        <p:txBody>
          <a:bodyPr wrap="square">
            <a:spAutoFit/>
          </a:bodyPr>
          <a:lstStyle/>
          <a:p>
            <a:pPr algn="just"/>
            <a:r>
              <a:rPr lang="pt-BR" sz="1800" b="1" dirty="0">
                <a:solidFill>
                  <a:schemeClr val="tx1"/>
                </a:solidFill>
              </a:rPr>
              <a:t>Nosso Código:</a:t>
            </a:r>
          </a:p>
          <a:p>
            <a:pPr algn="just"/>
            <a:endParaRPr lang="pt-BR" sz="1800" dirty="0">
              <a:solidFill>
                <a:schemeClr val="tx1"/>
              </a:solidFill>
            </a:endParaRPr>
          </a:p>
          <a:p>
            <a:pPr algn="just"/>
            <a:r>
              <a:rPr lang="pt-BR" sz="1800" dirty="0"/>
              <a:t>Esse Código define </a:t>
            </a:r>
            <a:r>
              <a:rPr lang="pt-BR" sz="1800" b="1" dirty="0"/>
              <a:t>a estrutura do comportamento na empresa </a:t>
            </a:r>
            <a:r>
              <a:rPr lang="pt-BR" sz="1800" dirty="0"/>
              <a:t>com base nas leis, regras e políticas internas, além dos mais altos padrões éticos, mesmo quando não há lei ou política específica. Esse Código tem como objetivo </a:t>
            </a:r>
            <a:r>
              <a:rPr lang="pt-BR" sz="1800" b="1" dirty="0"/>
              <a:t>orientar e fornecer recursos</a:t>
            </a:r>
            <a:r>
              <a:rPr lang="pt-BR" sz="1800" dirty="0"/>
              <a:t> para ajudar a seguir esses padrões éticos e proteger a reputação da empresa.</a:t>
            </a:r>
          </a:p>
        </p:txBody>
      </p:sp>
      <p:sp>
        <p:nvSpPr>
          <p:cNvPr id="79" name="CaixaDeTexto 78">
            <a:extLst>
              <a:ext uri="{FF2B5EF4-FFF2-40B4-BE49-F238E27FC236}">
                <a16:creationId xmlns:a16="http://schemas.microsoft.com/office/drawing/2014/main" id="{E70B2FA9-EA7B-E38B-F7C9-9AF2FED91AE5}"/>
              </a:ext>
            </a:extLst>
          </p:cNvPr>
          <p:cNvSpPr txBox="1"/>
          <p:nvPr/>
        </p:nvSpPr>
        <p:spPr>
          <a:xfrm>
            <a:off x="880872" y="4041407"/>
            <a:ext cx="9501378" cy="2031325"/>
          </a:xfrm>
          <a:prstGeom prst="rect">
            <a:avLst/>
          </a:prstGeom>
          <a:noFill/>
        </p:spPr>
        <p:txBody>
          <a:bodyPr wrap="square">
            <a:spAutoFit/>
          </a:bodyPr>
          <a:lstStyle/>
          <a:p>
            <a:pPr algn="just"/>
            <a:r>
              <a:rPr lang="pt-BR" sz="1800" b="1" dirty="0">
                <a:solidFill>
                  <a:schemeClr val="tx1"/>
                </a:solidFill>
              </a:rPr>
              <a:t>Decisões Éticas:</a:t>
            </a:r>
          </a:p>
          <a:p>
            <a:pPr algn="just"/>
            <a:endParaRPr lang="pt-BR" sz="1800" dirty="0"/>
          </a:p>
          <a:p>
            <a:pPr algn="just"/>
            <a:r>
              <a:rPr lang="pt-BR" sz="1800" dirty="0"/>
              <a:t>Nem sempre o caminho correto a percorrer está claro e pode ser difícil enxergar a direção a se seguir. Quando isso acontece, o ideal é que o colaborador conheça as etapas do </a:t>
            </a:r>
            <a:r>
              <a:rPr lang="pt-BR" sz="1800" b="1" dirty="0"/>
              <a:t>“Caminho das Decisões Éticas”</a:t>
            </a:r>
            <a:r>
              <a:rPr lang="pt-BR" sz="1800" dirty="0"/>
              <a:t>, sempre com base no Código e nos valores da Empresa pois decisões tomadas com base nos valores e princípios, fortalecem a nossa cultura ética diminuindo os riscos e protegendo a reputação da nossa empresa.</a:t>
            </a:r>
          </a:p>
        </p:txBody>
      </p:sp>
      <p:sp>
        <p:nvSpPr>
          <p:cNvPr id="9" name="Retângulo 8">
            <a:extLst>
              <a:ext uri="{FF2B5EF4-FFF2-40B4-BE49-F238E27FC236}">
                <a16:creationId xmlns:a16="http://schemas.microsoft.com/office/drawing/2014/main" id="{D9637DE2-8FE0-2396-1AFD-69BCA7CA2F3A}"/>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0721228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a:extLst>
              <a:ext uri="{FF2B5EF4-FFF2-40B4-BE49-F238E27FC236}">
                <a16:creationId xmlns:a16="http://schemas.microsoft.com/office/drawing/2014/main" id="{68A2A096-314A-5128-ABCB-BACAD6C47BD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136525"/>
            <a:ext cx="10515600" cy="1325563"/>
          </a:xfrm>
        </p:spPr>
        <p:txBody>
          <a:bodyPr>
            <a:normAutofit/>
          </a:bodyPr>
          <a:lstStyle/>
          <a:p>
            <a:r>
              <a:rPr lang="pt-BR" sz="3200" dirty="0"/>
              <a:t>Realizamos o que é Certo</a:t>
            </a:r>
            <a:endParaRPr lang="pt-BR" sz="3600" dirty="0"/>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sp>
        <p:nvSpPr>
          <p:cNvPr id="13" name="CaixaDeTexto 12">
            <a:extLst>
              <a:ext uri="{FF2B5EF4-FFF2-40B4-BE49-F238E27FC236}">
                <a16:creationId xmlns:a16="http://schemas.microsoft.com/office/drawing/2014/main" id="{91B21370-8637-1FE5-F05D-EA23237B8D49}"/>
              </a:ext>
            </a:extLst>
          </p:cNvPr>
          <p:cNvSpPr txBox="1"/>
          <p:nvPr/>
        </p:nvSpPr>
        <p:spPr>
          <a:xfrm>
            <a:off x="1357461" y="3488052"/>
            <a:ext cx="2266929" cy="646331"/>
          </a:xfrm>
          <a:prstGeom prst="rect">
            <a:avLst/>
          </a:prstGeom>
          <a:noFill/>
        </p:spPr>
        <p:txBody>
          <a:bodyPr wrap="square" rtlCol="0">
            <a:spAutoFit/>
          </a:bodyPr>
          <a:lstStyle/>
          <a:p>
            <a:pPr algn="ctr"/>
            <a:r>
              <a:rPr lang="pt-BR" sz="1200" b="1" dirty="0"/>
              <a:t>Está alinhado com o Código de Conduta e com as Políticas e Procedimentos?</a:t>
            </a:r>
          </a:p>
        </p:txBody>
      </p:sp>
      <p:sp>
        <p:nvSpPr>
          <p:cNvPr id="17" name="CaixaDeTexto 16">
            <a:extLst>
              <a:ext uri="{FF2B5EF4-FFF2-40B4-BE49-F238E27FC236}">
                <a16:creationId xmlns:a16="http://schemas.microsoft.com/office/drawing/2014/main" id="{C34EE391-8325-F0F5-D4E7-51AB6B6AF434}"/>
              </a:ext>
            </a:extLst>
          </p:cNvPr>
          <p:cNvSpPr txBox="1"/>
          <p:nvPr/>
        </p:nvSpPr>
        <p:spPr>
          <a:xfrm>
            <a:off x="3999728" y="3488052"/>
            <a:ext cx="1815158" cy="646331"/>
          </a:xfrm>
          <a:prstGeom prst="rect">
            <a:avLst/>
          </a:prstGeom>
          <a:noFill/>
        </p:spPr>
        <p:txBody>
          <a:bodyPr wrap="square" rtlCol="0">
            <a:spAutoFit/>
          </a:bodyPr>
          <a:lstStyle/>
          <a:p>
            <a:pPr algn="ctr"/>
            <a:r>
              <a:rPr lang="pt-BR" sz="1200" b="1" dirty="0"/>
              <a:t>Está alinhado com os padrões éticos e a cultura da empresa?</a:t>
            </a:r>
          </a:p>
        </p:txBody>
      </p:sp>
      <p:sp>
        <p:nvSpPr>
          <p:cNvPr id="18" name="CaixaDeTexto 17">
            <a:extLst>
              <a:ext uri="{FF2B5EF4-FFF2-40B4-BE49-F238E27FC236}">
                <a16:creationId xmlns:a16="http://schemas.microsoft.com/office/drawing/2014/main" id="{FD871D97-797C-A83D-6B57-1769E6F0919D}"/>
              </a:ext>
            </a:extLst>
          </p:cNvPr>
          <p:cNvSpPr txBox="1"/>
          <p:nvPr/>
        </p:nvSpPr>
        <p:spPr>
          <a:xfrm>
            <a:off x="6051711" y="3488052"/>
            <a:ext cx="2162571" cy="646331"/>
          </a:xfrm>
          <a:prstGeom prst="rect">
            <a:avLst/>
          </a:prstGeom>
          <a:noFill/>
        </p:spPr>
        <p:txBody>
          <a:bodyPr wrap="square" rtlCol="0">
            <a:spAutoFit/>
          </a:bodyPr>
          <a:lstStyle/>
          <a:p>
            <a:pPr algn="ctr"/>
            <a:r>
              <a:rPr lang="pt-BR" sz="1200" b="1" dirty="0"/>
              <a:t>Eu ficaria orgulhoso da decisão caso aqueles que eu amo soubessem disso?</a:t>
            </a:r>
          </a:p>
        </p:txBody>
      </p:sp>
      <p:sp>
        <p:nvSpPr>
          <p:cNvPr id="20" name="CaixaDeTexto 19">
            <a:extLst>
              <a:ext uri="{FF2B5EF4-FFF2-40B4-BE49-F238E27FC236}">
                <a16:creationId xmlns:a16="http://schemas.microsoft.com/office/drawing/2014/main" id="{333B9DAB-6439-919A-963F-FE535F2F491E}"/>
              </a:ext>
            </a:extLst>
          </p:cNvPr>
          <p:cNvSpPr txBox="1"/>
          <p:nvPr/>
        </p:nvSpPr>
        <p:spPr>
          <a:xfrm>
            <a:off x="8548747" y="3488052"/>
            <a:ext cx="1983973" cy="646331"/>
          </a:xfrm>
          <a:prstGeom prst="rect">
            <a:avLst/>
          </a:prstGeom>
          <a:noFill/>
        </p:spPr>
        <p:txBody>
          <a:bodyPr wrap="square" rtlCol="0">
            <a:spAutoFit/>
          </a:bodyPr>
          <a:lstStyle/>
          <a:p>
            <a:pPr algn="ctr"/>
            <a:r>
              <a:rPr lang="pt-BR" sz="1200" b="1" dirty="0"/>
              <a:t>Eu gostaria de ler sobre isso nos jornais no dia seguinte?</a:t>
            </a:r>
          </a:p>
        </p:txBody>
      </p:sp>
      <p:sp>
        <p:nvSpPr>
          <p:cNvPr id="22" name="CaixaDeTexto 21">
            <a:extLst>
              <a:ext uri="{FF2B5EF4-FFF2-40B4-BE49-F238E27FC236}">
                <a16:creationId xmlns:a16="http://schemas.microsoft.com/office/drawing/2014/main" id="{DE61D8F3-6780-AF32-1E0F-B19A6FB46446}"/>
              </a:ext>
            </a:extLst>
          </p:cNvPr>
          <p:cNvSpPr txBox="1"/>
          <p:nvPr/>
        </p:nvSpPr>
        <p:spPr>
          <a:xfrm>
            <a:off x="10830414" y="2830954"/>
            <a:ext cx="423449" cy="2469691"/>
          </a:xfrm>
          <a:prstGeom prst="rect">
            <a:avLst/>
          </a:prstGeom>
          <a:noFill/>
        </p:spPr>
        <p:txBody>
          <a:bodyPr vert="wordArtVert" wrap="square" rtlCol="0">
            <a:spAutoFit/>
          </a:bodyPr>
          <a:lstStyle/>
          <a:p>
            <a:pPr algn="ctr"/>
            <a:r>
              <a:rPr lang="pt-BR" sz="1200" b="1" dirty="0"/>
              <a:t>PROSSIGA!</a:t>
            </a:r>
          </a:p>
        </p:txBody>
      </p:sp>
      <p:grpSp>
        <p:nvGrpSpPr>
          <p:cNvPr id="24" name="Agrupar 23">
            <a:extLst>
              <a:ext uri="{FF2B5EF4-FFF2-40B4-BE49-F238E27FC236}">
                <a16:creationId xmlns:a16="http://schemas.microsoft.com/office/drawing/2014/main" id="{0F66818A-2A05-2F13-7023-894C2C36A104}"/>
              </a:ext>
            </a:extLst>
          </p:cNvPr>
          <p:cNvGrpSpPr/>
          <p:nvPr/>
        </p:nvGrpSpPr>
        <p:grpSpPr>
          <a:xfrm>
            <a:off x="903765" y="3483262"/>
            <a:ext cx="529307" cy="658628"/>
            <a:chOff x="2097680" y="4384699"/>
            <a:chExt cx="529307" cy="658628"/>
          </a:xfrm>
        </p:grpSpPr>
        <p:pic>
          <p:nvPicPr>
            <p:cNvPr id="26" name="Gráfico 25" descr="Pegadas">
              <a:extLst>
                <a:ext uri="{FF2B5EF4-FFF2-40B4-BE49-F238E27FC236}">
                  <a16:creationId xmlns:a16="http://schemas.microsoft.com/office/drawing/2014/main" id="{FEAF1889-C0F0-B5E3-9984-E198524248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5337" y="4384699"/>
              <a:ext cx="501650" cy="501650"/>
            </a:xfrm>
            <a:prstGeom prst="rect">
              <a:avLst/>
            </a:prstGeom>
          </p:spPr>
        </p:pic>
        <p:sp>
          <p:nvSpPr>
            <p:cNvPr id="27" name="CaixaDeTexto 26">
              <a:extLst>
                <a:ext uri="{FF2B5EF4-FFF2-40B4-BE49-F238E27FC236}">
                  <a16:creationId xmlns:a16="http://schemas.microsoft.com/office/drawing/2014/main" id="{3BE41E06-66DA-3CD5-8C82-0A8C660BA013}"/>
                </a:ext>
              </a:extLst>
            </p:cNvPr>
            <p:cNvSpPr txBox="1"/>
            <p:nvPr/>
          </p:nvSpPr>
          <p:spPr>
            <a:xfrm>
              <a:off x="2097680" y="4789411"/>
              <a:ext cx="501651" cy="253916"/>
            </a:xfrm>
            <a:prstGeom prst="rect">
              <a:avLst/>
            </a:prstGeom>
            <a:noFill/>
          </p:spPr>
          <p:txBody>
            <a:bodyPr wrap="square" rtlCol="0">
              <a:spAutoFit/>
            </a:bodyPr>
            <a:lstStyle/>
            <a:p>
              <a:r>
                <a:rPr lang="pt-BR" sz="1050" b="1" dirty="0">
                  <a:solidFill>
                    <a:schemeClr val="accent6">
                      <a:lumMod val="50000"/>
                    </a:schemeClr>
                  </a:solidFill>
                </a:rPr>
                <a:t>SIM</a:t>
              </a:r>
            </a:p>
          </p:txBody>
        </p:sp>
      </p:grpSp>
      <p:pic>
        <p:nvPicPr>
          <p:cNvPr id="28" name="Gráfico 27" descr="Ajuda">
            <a:extLst>
              <a:ext uri="{FF2B5EF4-FFF2-40B4-BE49-F238E27FC236}">
                <a16:creationId xmlns:a16="http://schemas.microsoft.com/office/drawing/2014/main" id="{1B36137D-8F73-4957-BFC0-3667374D16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2366" y="4571636"/>
            <a:ext cx="360000" cy="360000"/>
          </a:xfrm>
          <a:prstGeom prst="rect">
            <a:avLst/>
          </a:prstGeom>
        </p:spPr>
      </p:pic>
      <p:pic>
        <p:nvPicPr>
          <p:cNvPr id="29" name="Gráfico 28" descr="Seta curva no sentido anti-horário">
            <a:extLst>
              <a:ext uri="{FF2B5EF4-FFF2-40B4-BE49-F238E27FC236}">
                <a16:creationId xmlns:a16="http://schemas.microsoft.com/office/drawing/2014/main" id="{6DE7AD39-C1B1-711A-BEFA-2484736ABB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2238244" y="4040620"/>
            <a:ext cx="508245" cy="508245"/>
          </a:xfrm>
          <a:prstGeom prst="rect">
            <a:avLst/>
          </a:prstGeom>
        </p:spPr>
      </p:pic>
      <p:sp>
        <p:nvSpPr>
          <p:cNvPr id="30" name="CaixaDeTexto 29">
            <a:extLst>
              <a:ext uri="{FF2B5EF4-FFF2-40B4-BE49-F238E27FC236}">
                <a16:creationId xmlns:a16="http://schemas.microsoft.com/office/drawing/2014/main" id="{AE75346B-20AD-41B0-919E-2FAA661F2C4B}"/>
              </a:ext>
            </a:extLst>
          </p:cNvPr>
          <p:cNvSpPr txBox="1"/>
          <p:nvPr/>
        </p:nvSpPr>
        <p:spPr>
          <a:xfrm>
            <a:off x="2042892" y="4885148"/>
            <a:ext cx="898948" cy="415498"/>
          </a:xfrm>
          <a:prstGeom prst="rect">
            <a:avLst/>
          </a:prstGeom>
          <a:noFill/>
        </p:spPr>
        <p:txBody>
          <a:bodyPr wrap="square" rtlCol="0">
            <a:spAutoFit/>
          </a:bodyPr>
          <a:lstStyle/>
          <a:p>
            <a:pPr algn="ctr"/>
            <a:r>
              <a:rPr lang="pt-BR" sz="1050" b="1" dirty="0">
                <a:solidFill>
                  <a:srgbClr val="FFC000"/>
                </a:solidFill>
              </a:rPr>
              <a:t>ESTOU EM DÚVIDA</a:t>
            </a:r>
          </a:p>
        </p:txBody>
      </p:sp>
      <p:pic>
        <p:nvPicPr>
          <p:cNvPr id="31" name="Gráfico 30" descr="Ajuda">
            <a:extLst>
              <a:ext uri="{FF2B5EF4-FFF2-40B4-BE49-F238E27FC236}">
                <a16:creationId xmlns:a16="http://schemas.microsoft.com/office/drawing/2014/main" id="{1AE1DA10-1A32-FFAF-8B64-6783C2B0FD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5541" y="4571636"/>
            <a:ext cx="360000" cy="360000"/>
          </a:xfrm>
          <a:prstGeom prst="rect">
            <a:avLst/>
          </a:prstGeom>
        </p:spPr>
      </p:pic>
      <p:pic>
        <p:nvPicPr>
          <p:cNvPr id="32" name="Gráfico 31" descr="Seta curva no sentido anti-horário">
            <a:extLst>
              <a:ext uri="{FF2B5EF4-FFF2-40B4-BE49-F238E27FC236}">
                <a16:creationId xmlns:a16="http://schemas.microsoft.com/office/drawing/2014/main" id="{012B8749-C829-2197-A800-C71ED9896F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4579519" y="4040620"/>
            <a:ext cx="508245" cy="508245"/>
          </a:xfrm>
          <a:prstGeom prst="rect">
            <a:avLst/>
          </a:prstGeom>
        </p:spPr>
      </p:pic>
      <p:sp>
        <p:nvSpPr>
          <p:cNvPr id="34" name="CaixaDeTexto 33">
            <a:extLst>
              <a:ext uri="{FF2B5EF4-FFF2-40B4-BE49-F238E27FC236}">
                <a16:creationId xmlns:a16="http://schemas.microsoft.com/office/drawing/2014/main" id="{46E91794-DFA5-EC54-0D75-B9991DA2E031}"/>
              </a:ext>
            </a:extLst>
          </p:cNvPr>
          <p:cNvSpPr txBox="1"/>
          <p:nvPr/>
        </p:nvSpPr>
        <p:spPr>
          <a:xfrm>
            <a:off x="4384167" y="4885148"/>
            <a:ext cx="898948" cy="415498"/>
          </a:xfrm>
          <a:prstGeom prst="rect">
            <a:avLst/>
          </a:prstGeom>
          <a:noFill/>
        </p:spPr>
        <p:txBody>
          <a:bodyPr wrap="square" rtlCol="0">
            <a:spAutoFit/>
          </a:bodyPr>
          <a:lstStyle/>
          <a:p>
            <a:pPr algn="ctr"/>
            <a:r>
              <a:rPr lang="pt-BR" sz="1050" b="1" dirty="0">
                <a:solidFill>
                  <a:srgbClr val="FFC000"/>
                </a:solidFill>
              </a:rPr>
              <a:t>ESTOU EM DÚVIDA</a:t>
            </a:r>
          </a:p>
        </p:txBody>
      </p:sp>
      <p:pic>
        <p:nvPicPr>
          <p:cNvPr id="35" name="Gráfico 34" descr="Ajuda">
            <a:extLst>
              <a:ext uri="{FF2B5EF4-FFF2-40B4-BE49-F238E27FC236}">
                <a16:creationId xmlns:a16="http://schemas.microsoft.com/office/drawing/2014/main" id="{E92E07BD-5117-1D4F-28D4-17B523AA8B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4439" y="4571636"/>
            <a:ext cx="360000" cy="360000"/>
          </a:xfrm>
          <a:prstGeom prst="rect">
            <a:avLst/>
          </a:prstGeom>
        </p:spPr>
      </p:pic>
      <p:pic>
        <p:nvPicPr>
          <p:cNvPr id="36" name="Gráfico 35" descr="Seta curva no sentido anti-horário">
            <a:extLst>
              <a:ext uri="{FF2B5EF4-FFF2-40B4-BE49-F238E27FC236}">
                <a16:creationId xmlns:a16="http://schemas.microsoft.com/office/drawing/2014/main" id="{631F5DD8-79B0-68E9-ADBD-56380F2E0F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6840317" y="4040620"/>
            <a:ext cx="508245" cy="508245"/>
          </a:xfrm>
          <a:prstGeom prst="rect">
            <a:avLst/>
          </a:prstGeom>
        </p:spPr>
      </p:pic>
      <p:sp>
        <p:nvSpPr>
          <p:cNvPr id="37" name="CaixaDeTexto 36">
            <a:extLst>
              <a:ext uri="{FF2B5EF4-FFF2-40B4-BE49-F238E27FC236}">
                <a16:creationId xmlns:a16="http://schemas.microsoft.com/office/drawing/2014/main" id="{C9A12F50-47DA-5FAA-5E76-B7AB2D0B3BCC}"/>
              </a:ext>
            </a:extLst>
          </p:cNvPr>
          <p:cNvSpPr txBox="1"/>
          <p:nvPr/>
        </p:nvSpPr>
        <p:spPr>
          <a:xfrm>
            <a:off x="6606865" y="4885148"/>
            <a:ext cx="898948" cy="415498"/>
          </a:xfrm>
          <a:prstGeom prst="rect">
            <a:avLst/>
          </a:prstGeom>
          <a:noFill/>
        </p:spPr>
        <p:txBody>
          <a:bodyPr wrap="square" rtlCol="0">
            <a:spAutoFit/>
          </a:bodyPr>
          <a:lstStyle/>
          <a:p>
            <a:pPr algn="ctr"/>
            <a:r>
              <a:rPr lang="pt-BR" sz="1050" b="1" dirty="0">
                <a:solidFill>
                  <a:srgbClr val="FFC000"/>
                </a:solidFill>
              </a:rPr>
              <a:t>ESTOU EM DÚVIDA</a:t>
            </a:r>
          </a:p>
        </p:txBody>
      </p:sp>
      <p:pic>
        <p:nvPicPr>
          <p:cNvPr id="38" name="Gráfico 37" descr="Ajuda">
            <a:extLst>
              <a:ext uri="{FF2B5EF4-FFF2-40B4-BE49-F238E27FC236}">
                <a16:creationId xmlns:a16="http://schemas.microsoft.com/office/drawing/2014/main" id="{170D4F13-651E-844F-3A84-22FFE2DA74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0559" y="4571636"/>
            <a:ext cx="360000" cy="360000"/>
          </a:xfrm>
          <a:prstGeom prst="rect">
            <a:avLst/>
          </a:prstGeom>
        </p:spPr>
      </p:pic>
      <p:pic>
        <p:nvPicPr>
          <p:cNvPr id="39" name="Gráfico 38" descr="Seta curva no sentido anti-horário">
            <a:extLst>
              <a:ext uri="{FF2B5EF4-FFF2-40B4-BE49-F238E27FC236}">
                <a16:creationId xmlns:a16="http://schemas.microsoft.com/office/drawing/2014/main" id="{7AFC3FFE-B37A-49E1-5B20-1D6764E0F5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9496437" y="4040620"/>
            <a:ext cx="508245" cy="508245"/>
          </a:xfrm>
          <a:prstGeom prst="rect">
            <a:avLst/>
          </a:prstGeom>
        </p:spPr>
      </p:pic>
      <p:sp>
        <p:nvSpPr>
          <p:cNvPr id="40" name="CaixaDeTexto 39">
            <a:extLst>
              <a:ext uri="{FF2B5EF4-FFF2-40B4-BE49-F238E27FC236}">
                <a16:creationId xmlns:a16="http://schemas.microsoft.com/office/drawing/2014/main" id="{481284A7-009E-F010-6A6A-9CCC5421ED70}"/>
              </a:ext>
            </a:extLst>
          </p:cNvPr>
          <p:cNvSpPr txBox="1"/>
          <p:nvPr/>
        </p:nvSpPr>
        <p:spPr>
          <a:xfrm>
            <a:off x="9301085" y="4885148"/>
            <a:ext cx="898948" cy="415498"/>
          </a:xfrm>
          <a:prstGeom prst="rect">
            <a:avLst/>
          </a:prstGeom>
          <a:noFill/>
        </p:spPr>
        <p:txBody>
          <a:bodyPr wrap="square" rtlCol="0">
            <a:spAutoFit/>
          </a:bodyPr>
          <a:lstStyle/>
          <a:p>
            <a:pPr algn="ctr"/>
            <a:r>
              <a:rPr lang="pt-BR" sz="1050" b="1" dirty="0">
                <a:solidFill>
                  <a:srgbClr val="FFC000"/>
                </a:solidFill>
              </a:rPr>
              <a:t>ESTOU EM DÚVIDA</a:t>
            </a:r>
          </a:p>
        </p:txBody>
      </p:sp>
      <p:pic>
        <p:nvPicPr>
          <p:cNvPr id="41" name="Gráfico 40" descr="Polegar apontando para cima">
            <a:extLst>
              <a:ext uri="{FF2B5EF4-FFF2-40B4-BE49-F238E27FC236}">
                <a16:creationId xmlns:a16="http://schemas.microsoft.com/office/drawing/2014/main" id="{A6F139DF-4F02-D292-D39B-E924819124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2280093" y="2500945"/>
            <a:ext cx="360000" cy="360000"/>
          </a:xfrm>
          <a:prstGeom prst="rect">
            <a:avLst/>
          </a:prstGeom>
        </p:spPr>
      </p:pic>
      <p:sp>
        <p:nvSpPr>
          <p:cNvPr id="42" name="CaixaDeTexto 41">
            <a:extLst>
              <a:ext uri="{FF2B5EF4-FFF2-40B4-BE49-F238E27FC236}">
                <a16:creationId xmlns:a16="http://schemas.microsoft.com/office/drawing/2014/main" id="{0947BC1D-2950-AACC-2F09-365C2A33B1EE}"/>
              </a:ext>
            </a:extLst>
          </p:cNvPr>
          <p:cNvSpPr txBox="1"/>
          <p:nvPr/>
        </p:nvSpPr>
        <p:spPr>
          <a:xfrm>
            <a:off x="2194506" y="2820946"/>
            <a:ext cx="531175" cy="253916"/>
          </a:xfrm>
          <a:prstGeom prst="rect">
            <a:avLst/>
          </a:prstGeom>
          <a:noFill/>
        </p:spPr>
        <p:txBody>
          <a:bodyPr wrap="square" rtlCol="0">
            <a:spAutoFit/>
          </a:bodyPr>
          <a:lstStyle/>
          <a:p>
            <a:r>
              <a:rPr lang="pt-BR" sz="1050" b="1" dirty="0">
                <a:solidFill>
                  <a:srgbClr val="FF0000"/>
                </a:solidFill>
              </a:rPr>
              <a:t>NÃO</a:t>
            </a:r>
          </a:p>
        </p:txBody>
      </p:sp>
      <p:pic>
        <p:nvPicPr>
          <p:cNvPr id="43" name="Gráfico 42" descr="Seta curva no sentido anti-horário">
            <a:extLst>
              <a:ext uri="{FF2B5EF4-FFF2-40B4-BE49-F238E27FC236}">
                <a16:creationId xmlns:a16="http://schemas.microsoft.com/office/drawing/2014/main" id="{8FB65A72-37A6-6B4F-FC5C-BFF368E691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5971" y="3066193"/>
            <a:ext cx="508245" cy="508245"/>
          </a:xfrm>
          <a:prstGeom prst="rect">
            <a:avLst/>
          </a:prstGeom>
        </p:spPr>
      </p:pic>
      <p:pic>
        <p:nvPicPr>
          <p:cNvPr id="44" name="Gráfico 43" descr="Polegar apontando para cima">
            <a:extLst>
              <a:ext uri="{FF2B5EF4-FFF2-40B4-BE49-F238E27FC236}">
                <a16:creationId xmlns:a16="http://schemas.microsoft.com/office/drawing/2014/main" id="{272DE567-5034-4AF0-33EB-8727EAA1F5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4624009" y="2500945"/>
            <a:ext cx="360000" cy="360000"/>
          </a:xfrm>
          <a:prstGeom prst="rect">
            <a:avLst/>
          </a:prstGeom>
        </p:spPr>
      </p:pic>
      <p:sp>
        <p:nvSpPr>
          <p:cNvPr id="45" name="CaixaDeTexto 44">
            <a:extLst>
              <a:ext uri="{FF2B5EF4-FFF2-40B4-BE49-F238E27FC236}">
                <a16:creationId xmlns:a16="http://schemas.microsoft.com/office/drawing/2014/main" id="{88F42A21-340E-5701-2AD1-0CFB6B0E297A}"/>
              </a:ext>
            </a:extLst>
          </p:cNvPr>
          <p:cNvSpPr txBox="1"/>
          <p:nvPr/>
        </p:nvSpPr>
        <p:spPr>
          <a:xfrm>
            <a:off x="4525722" y="2820946"/>
            <a:ext cx="531175" cy="253916"/>
          </a:xfrm>
          <a:prstGeom prst="rect">
            <a:avLst/>
          </a:prstGeom>
          <a:noFill/>
        </p:spPr>
        <p:txBody>
          <a:bodyPr wrap="square" rtlCol="0">
            <a:spAutoFit/>
          </a:bodyPr>
          <a:lstStyle/>
          <a:p>
            <a:r>
              <a:rPr lang="pt-BR" sz="1050" b="1" dirty="0">
                <a:solidFill>
                  <a:srgbClr val="FF0000"/>
                </a:solidFill>
              </a:rPr>
              <a:t>NÃO</a:t>
            </a:r>
          </a:p>
        </p:txBody>
      </p:sp>
      <p:pic>
        <p:nvPicPr>
          <p:cNvPr id="46" name="Gráfico 45" descr="Seta curva no sentido anti-horário">
            <a:extLst>
              <a:ext uri="{FF2B5EF4-FFF2-40B4-BE49-F238E27FC236}">
                <a16:creationId xmlns:a16="http://schemas.microsoft.com/office/drawing/2014/main" id="{360F48F7-CEEC-8B57-44EB-BCC45EAAC0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9887" y="3066193"/>
            <a:ext cx="508245" cy="508245"/>
          </a:xfrm>
          <a:prstGeom prst="rect">
            <a:avLst/>
          </a:prstGeom>
        </p:spPr>
      </p:pic>
      <p:pic>
        <p:nvPicPr>
          <p:cNvPr id="47" name="Gráfico 46" descr="Polegar apontando para cima">
            <a:extLst>
              <a:ext uri="{FF2B5EF4-FFF2-40B4-BE49-F238E27FC236}">
                <a16:creationId xmlns:a16="http://schemas.microsoft.com/office/drawing/2014/main" id="{DC54352D-B736-72C5-7337-6DCE40C076B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809698" y="2500945"/>
            <a:ext cx="360000" cy="360000"/>
          </a:xfrm>
          <a:prstGeom prst="rect">
            <a:avLst/>
          </a:prstGeom>
        </p:spPr>
      </p:pic>
      <p:sp>
        <p:nvSpPr>
          <p:cNvPr id="48" name="CaixaDeTexto 47">
            <a:extLst>
              <a:ext uri="{FF2B5EF4-FFF2-40B4-BE49-F238E27FC236}">
                <a16:creationId xmlns:a16="http://schemas.microsoft.com/office/drawing/2014/main" id="{C4AD6806-CF49-22DB-D6A5-06F88F3D960E}"/>
              </a:ext>
            </a:extLst>
          </p:cNvPr>
          <p:cNvSpPr txBox="1"/>
          <p:nvPr/>
        </p:nvSpPr>
        <p:spPr>
          <a:xfrm>
            <a:off x="6711411" y="2820946"/>
            <a:ext cx="531175" cy="253916"/>
          </a:xfrm>
          <a:prstGeom prst="rect">
            <a:avLst/>
          </a:prstGeom>
          <a:noFill/>
        </p:spPr>
        <p:txBody>
          <a:bodyPr wrap="square" rtlCol="0">
            <a:spAutoFit/>
          </a:bodyPr>
          <a:lstStyle/>
          <a:p>
            <a:r>
              <a:rPr lang="pt-BR" sz="1050" b="1" dirty="0">
                <a:solidFill>
                  <a:srgbClr val="FF0000"/>
                </a:solidFill>
              </a:rPr>
              <a:t>NÃO</a:t>
            </a:r>
          </a:p>
        </p:txBody>
      </p:sp>
      <p:pic>
        <p:nvPicPr>
          <p:cNvPr id="49" name="Gráfico 48" descr="Seta curva no sentido anti-horário">
            <a:extLst>
              <a:ext uri="{FF2B5EF4-FFF2-40B4-BE49-F238E27FC236}">
                <a16:creationId xmlns:a16="http://schemas.microsoft.com/office/drawing/2014/main" id="{7EFA0E70-35AB-5FD9-F17F-24907555F0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5576" y="3066193"/>
            <a:ext cx="508245" cy="508245"/>
          </a:xfrm>
          <a:prstGeom prst="rect">
            <a:avLst/>
          </a:prstGeom>
        </p:spPr>
      </p:pic>
      <p:pic>
        <p:nvPicPr>
          <p:cNvPr id="50" name="Gráfico 49" descr="Polegar apontando para cima">
            <a:extLst>
              <a:ext uri="{FF2B5EF4-FFF2-40B4-BE49-F238E27FC236}">
                <a16:creationId xmlns:a16="http://schemas.microsoft.com/office/drawing/2014/main" id="{16929C7E-978B-2314-D88A-B58CC23F09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9620774" y="2500945"/>
            <a:ext cx="360000" cy="360000"/>
          </a:xfrm>
          <a:prstGeom prst="rect">
            <a:avLst/>
          </a:prstGeom>
        </p:spPr>
      </p:pic>
      <p:sp>
        <p:nvSpPr>
          <p:cNvPr id="51" name="CaixaDeTexto 50">
            <a:extLst>
              <a:ext uri="{FF2B5EF4-FFF2-40B4-BE49-F238E27FC236}">
                <a16:creationId xmlns:a16="http://schemas.microsoft.com/office/drawing/2014/main" id="{E451CB9D-FD5E-E75F-C512-C4B1AC9BA226}"/>
              </a:ext>
            </a:extLst>
          </p:cNvPr>
          <p:cNvSpPr txBox="1"/>
          <p:nvPr/>
        </p:nvSpPr>
        <p:spPr>
          <a:xfrm>
            <a:off x="9535187" y="2820946"/>
            <a:ext cx="531175" cy="253916"/>
          </a:xfrm>
          <a:prstGeom prst="rect">
            <a:avLst/>
          </a:prstGeom>
          <a:noFill/>
        </p:spPr>
        <p:txBody>
          <a:bodyPr wrap="square" rtlCol="0">
            <a:spAutoFit/>
          </a:bodyPr>
          <a:lstStyle/>
          <a:p>
            <a:r>
              <a:rPr lang="pt-BR" sz="1050" b="1" dirty="0">
                <a:solidFill>
                  <a:srgbClr val="FF0000"/>
                </a:solidFill>
              </a:rPr>
              <a:t>NÃO</a:t>
            </a:r>
          </a:p>
        </p:txBody>
      </p:sp>
      <p:pic>
        <p:nvPicPr>
          <p:cNvPr id="52" name="Gráfico 51" descr="Seta curva no sentido anti-horário">
            <a:extLst>
              <a:ext uri="{FF2B5EF4-FFF2-40B4-BE49-F238E27FC236}">
                <a16:creationId xmlns:a16="http://schemas.microsoft.com/office/drawing/2014/main" id="{CACE77CE-0A3D-FED3-C699-ECB37C6194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6652" y="3066193"/>
            <a:ext cx="508245" cy="508245"/>
          </a:xfrm>
          <a:prstGeom prst="rect">
            <a:avLst/>
          </a:prstGeom>
        </p:spPr>
      </p:pic>
      <p:sp>
        <p:nvSpPr>
          <p:cNvPr id="53" name="CaixaDeTexto 52">
            <a:extLst>
              <a:ext uri="{FF2B5EF4-FFF2-40B4-BE49-F238E27FC236}">
                <a16:creationId xmlns:a16="http://schemas.microsoft.com/office/drawing/2014/main" id="{0BD827A8-7ED1-5DCF-D02A-4813D78ACA75}"/>
              </a:ext>
            </a:extLst>
          </p:cNvPr>
          <p:cNvSpPr txBox="1"/>
          <p:nvPr/>
        </p:nvSpPr>
        <p:spPr>
          <a:xfrm>
            <a:off x="3744167" y="5564483"/>
            <a:ext cx="2862698" cy="461665"/>
          </a:xfrm>
          <a:prstGeom prst="rect">
            <a:avLst/>
          </a:prstGeom>
          <a:noFill/>
        </p:spPr>
        <p:txBody>
          <a:bodyPr wrap="square" rtlCol="0">
            <a:spAutoFit/>
          </a:bodyPr>
          <a:lstStyle/>
          <a:p>
            <a:pPr algn="ctr"/>
            <a:r>
              <a:rPr lang="pt-BR" sz="1200" b="1" i="1" dirty="0"/>
              <a:t>Peça ajuda ao seu gerente, recursos humanos ou compliance</a:t>
            </a:r>
          </a:p>
        </p:txBody>
      </p:sp>
      <p:sp>
        <p:nvSpPr>
          <p:cNvPr id="54" name="CaixaDeTexto 53">
            <a:extLst>
              <a:ext uri="{FF2B5EF4-FFF2-40B4-BE49-F238E27FC236}">
                <a16:creationId xmlns:a16="http://schemas.microsoft.com/office/drawing/2014/main" id="{B759D7F4-442E-C47A-B065-6C6FF93D8711}"/>
              </a:ext>
            </a:extLst>
          </p:cNvPr>
          <p:cNvSpPr txBox="1"/>
          <p:nvPr/>
        </p:nvSpPr>
        <p:spPr>
          <a:xfrm>
            <a:off x="3744167" y="1996306"/>
            <a:ext cx="2946640" cy="461665"/>
          </a:xfrm>
          <a:prstGeom prst="rect">
            <a:avLst/>
          </a:prstGeom>
          <a:noFill/>
        </p:spPr>
        <p:txBody>
          <a:bodyPr wrap="square" rtlCol="0">
            <a:spAutoFit/>
          </a:bodyPr>
          <a:lstStyle/>
          <a:p>
            <a:pPr algn="ctr"/>
            <a:r>
              <a:rPr lang="pt-BR" sz="1200" b="1" i="1" dirty="0"/>
              <a:t>Não prossiga, pois pode haver graves</a:t>
            </a:r>
            <a:br>
              <a:rPr lang="pt-BR" sz="1200" b="1" i="1" dirty="0"/>
            </a:br>
            <a:r>
              <a:rPr lang="pt-BR" sz="1200" b="1" i="1" dirty="0"/>
              <a:t> consequências para empresa</a:t>
            </a:r>
          </a:p>
        </p:txBody>
      </p:sp>
      <p:cxnSp>
        <p:nvCxnSpPr>
          <p:cNvPr id="55" name="Conector: Angulado 54">
            <a:extLst>
              <a:ext uri="{FF2B5EF4-FFF2-40B4-BE49-F238E27FC236}">
                <a16:creationId xmlns:a16="http://schemas.microsoft.com/office/drawing/2014/main" id="{2A4C5AB4-4C93-8BB7-16DD-B403EAE4E120}"/>
              </a:ext>
            </a:extLst>
          </p:cNvPr>
          <p:cNvCxnSpPr>
            <a:cxnSpLocks/>
            <a:endCxn id="53" idx="1"/>
          </p:cNvCxnSpPr>
          <p:nvPr/>
        </p:nvCxnSpPr>
        <p:spPr>
          <a:xfrm>
            <a:off x="763685" y="5300646"/>
            <a:ext cx="2980482" cy="494670"/>
          </a:xfrm>
          <a:prstGeom prst="bentConnector3">
            <a:avLst>
              <a:gd name="adj1" fmla="val 50000"/>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Conector: Angulado 55">
            <a:extLst>
              <a:ext uri="{FF2B5EF4-FFF2-40B4-BE49-F238E27FC236}">
                <a16:creationId xmlns:a16="http://schemas.microsoft.com/office/drawing/2014/main" id="{C03FBBCE-1C87-79C2-3418-EA3D78B382C8}"/>
              </a:ext>
            </a:extLst>
          </p:cNvPr>
          <p:cNvCxnSpPr>
            <a:cxnSpLocks/>
            <a:stCxn id="40" idx="2"/>
            <a:endCxn id="53" idx="3"/>
          </p:cNvCxnSpPr>
          <p:nvPr/>
        </p:nvCxnSpPr>
        <p:spPr>
          <a:xfrm rot="5400000">
            <a:off x="7931377" y="3976134"/>
            <a:ext cx="494670" cy="3143694"/>
          </a:xfrm>
          <a:prstGeom prst="bentConnector2">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Conector: Angulado 56">
            <a:extLst>
              <a:ext uri="{FF2B5EF4-FFF2-40B4-BE49-F238E27FC236}">
                <a16:creationId xmlns:a16="http://schemas.microsoft.com/office/drawing/2014/main" id="{74A46CB3-3D92-A240-01C3-9309C861A559}"/>
              </a:ext>
            </a:extLst>
          </p:cNvPr>
          <p:cNvCxnSpPr>
            <a:cxnSpLocks/>
            <a:stCxn id="30" idx="2"/>
            <a:endCxn id="53" idx="1"/>
          </p:cNvCxnSpPr>
          <p:nvPr/>
        </p:nvCxnSpPr>
        <p:spPr>
          <a:xfrm rot="16200000" flipH="1">
            <a:off x="2870931" y="4922080"/>
            <a:ext cx="494670" cy="1251801"/>
          </a:xfrm>
          <a:prstGeom prst="bentConnector2">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Conector: Angulado 57">
            <a:extLst>
              <a:ext uri="{FF2B5EF4-FFF2-40B4-BE49-F238E27FC236}">
                <a16:creationId xmlns:a16="http://schemas.microsoft.com/office/drawing/2014/main" id="{8AE3D8B1-05A9-19F5-8CCD-B1ABAAC78412}"/>
              </a:ext>
            </a:extLst>
          </p:cNvPr>
          <p:cNvCxnSpPr>
            <a:cxnSpLocks/>
            <a:endCxn id="54" idx="1"/>
          </p:cNvCxnSpPr>
          <p:nvPr/>
        </p:nvCxnSpPr>
        <p:spPr>
          <a:xfrm flipV="1">
            <a:off x="738161" y="2227139"/>
            <a:ext cx="3006006" cy="273806"/>
          </a:xfrm>
          <a:prstGeom prst="bentConnector3">
            <a:avLst>
              <a:gd name="adj1" fmla="val 50000"/>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Conector: Angulado 58">
            <a:extLst>
              <a:ext uri="{FF2B5EF4-FFF2-40B4-BE49-F238E27FC236}">
                <a16:creationId xmlns:a16="http://schemas.microsoft.com/office/drawing/2014/main" id="{B7F35DD0-6CFD-E4CB-0323-95ED08419D6D}"/>
              </a:ext>
            </a:extLst>
          </p:cNvPr>
          <p:cNvCxnSpPr>
            <a:cxnSpLocks/>
            <a:stCxn id="41" idx="2"/>
            <a:endCxn id="54" idx="1"/>
          </p:cNvCxnSpPr>
          <p:nvPr/>
        </p:nvCxnSpPr>
        <p:spPr>
          <a:xfrm rot="5400000" flipH="1" flipV="1">
            <a:off x="2965227" y="1722005"/>
            <a:ext cx="273806" cy="1284074"/>
          </a:xfrm>
          <a:prstGeom prst="bentConnector2">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Conector: Angulado 59">
            <a:extLst>
              <a:ext uri="{FF2B5EF4-FFF2-40B4-BE49-F238E27FC236}">
                <a16:creationId xmlns:a16="http://schemas.microsoft.com/office/drawing/2014/main" id="{345680E0-9552-5430-2EF3-FB39E0916157}"/>
              </a:ext>
            </a:extLst>
          </p:cNvPr>
          <p:cNvCxnSpPr>
            <a:cxnSpLocks/>
            <a:stCxn id="50" idx="2"/>
            <a:endCxn id="54" idx="3"/>
          </p:cNvCxnSpPr>
          <p:nvPr/>
        </p:nvCxnSpPr>
        <p:spPr>
          <a:xfrm rot="16200000" flipV="1">
            <a:off x="8108888" y="809058"/>
            <a:ext cx="273806" cy="3109967"/>
          </a:xfrm>
          <a:prstGeom prst="bentConnector2">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Conector: Angulado 60">
            <a:extLst>
              <a:ext uri="{FF2B5EF4-FFF2-40B4-BE49-F238E27FC236}">
                <a16:creationId xmlns:a16="http://schemas.microsoft.com/office/drawing/2014/main" id="{A3C456FE-1CC8-77BC-189D-5F0DBF9A53EA}"/>
              </a:ext>
            </a:extLst>
          </p:cNvPr>
          <p:cNvCxnSpPr>
            <a:cxnSpLocks/>
            <a:stCxn id="47" idx="2"/>
            <a:endCxn id="54" idx="3"/>
          </p:cNvCxnSpPr>
          <p:nvPr/>
        </p:nvCxnSpPr>
        <p:spPr>
          <a:xfrm rot="16200000" flipV="1">
            <a:off x="6703350" y="2214596"/>
            <a:ext cx="273806" cy="298891"/>
          </a:xfrm>
          <a:prstGeom prst="bentConnector2">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62" name="Agrupar 61">
            <a:extLst>
              <a:ext uri="{FF2B5EF4-FFF2-40B4-BE49-F238E27FC236}">
                <a16:creationId xmlns:a16="http://schemas.microsoft.com/office/drawing/2014/main" id="{03D68B16-1ED7-CF24-1047-0CCB298BBCFE}"/>
              </a:ext>
            </a:extLst>
          </p:cNvPr>
          <p:cNvGrpSpPr/>
          <p:nvPr/>
        </p:nvGrpSpPr>
        <p:grpSpPr>
          <a:xfrm>
            <a:off x="3542851" y="3470209"/>
            <a:ext cx="529307" cy="658628"/>
            <a:chOff x="2097680" y="4384699"/>
            <a:chExt cx="529307" cy="658628"/>
          </a:xfrm>
        </p:grpSpPr>
        <p:pic>
          <p:nvPicPr>
            <p:cNvPr id="63" name="Gráfico 62" descr="Pegadas">
              <a:extLst>
                <a:ext uri="{FF2B5EF4-FFF2-40B4-BE49-F238E27FC236}">
                  <a16:creationId xmlns:a16="http://schemas.microsoft.com/office/drawing/2014/main" id="{95C4C8F1-EA70-B156-B766-9D7C3CA993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2125337" y="4384699"/>
              <a:ext cx="501650" cy="501650"/>
            </a:xfrm>
            <a:prstGeom prst="rect">
              <a:avLst/>
            </a:prstGeom>
          </p:spPr>
        </p:pic>
        <p:sp>
          <p:nvSpPr>
            <p:cNvPr id="64" name="CaixaDeTexto 63">
              <a:extLst>
                <a:ext uri="{FF2B5EF4-FFF2-40B4-BE49-F238E27FC236}">
                  <a16:creationId xmlns:a16="http://schemas.microsoft.com/office/drawing/2014/main" id="{2364C421-E62C-7205-248F-1CFB288979D8}"/>
                </a:ext>
              </a:extLst>
            </p:cNvPr>
            <p:cNvSpPr txBox="1"/>
            <p:nvPr/>
          </p:nvSpPr>
          <p:spPr>
            <a:xfrm>
              <a:off x="2097680" y="4789411"/>
              <a:ext cx="501651" cy="253916"/>
            </a:xfrm>
            <a:prstGeom prst="rect">
              <a:avLst/>
            </a:prstGeom>
            <a:noFill/>
          </p:spPr>
          <p:txBody>
            <a:bodyPr wrap="square" rtlCol="0">
              <a:spAutoFit/>
            </a:bodyPr>
            <a:lstStyle/>
            <a:p>
              <a:r>
                <a:rPr lang="pt-BR" sz="1050" b="1" dirty="0">
                  <a:solidFill>
                    <a:schemeClr val="accent6">
                      <a:lumMod val="50000"/>
                    </a:schemeClr>
                  </a:solidFill>
                </a:rPr>
                <a:t>SIM</a:t>
              </a:r>
            </a:p>
          </p:txBody>
        </p:sp>
      </p:grpSp>
      <p:grpSp>
        <p:nvGrpSpPr>
          <p:cNvPr id="65" name="Agrupar 64">
            <a:extLst>
              <a:ext uri="{FF2B5EF4-FFF2-40B4-BE49-F238E27FC236}">
                <a16:creationId xmlns:a16="http://schemas.microsoft.com/office/drawing/2014/main" id="{60297BF0-8130-1573-ED37-EAB7576251A0}"/>
              </a:ext>
            </a:extLst>
          </p:cNvPr>
          <p:cNvGrpSpPr/>
          <p:nvPr/>
        </p:nvGrpSpPr>
        <p:grpSpPr>
          <a:xfrm>
            <a:off x="5649836" y="3470209"/>
            <a:ext cx="529307" cy="658628"/>
            <a:chOff x="2097680" y="4384699"/>
            <a:chExt cx="529307" cy="658628"/>
          </a:xfrm>
        </p:grpSpPr>
        <p:pic>
          <p:nvPicPr>
            <p:cNvPr id="66" name="Gráfico 65" descr="Pegadas">
              <a:extLst>
                <a:ext uri="{FF2B5EF4-FFF2-40B4-BE49-F238E27FC236}">
                  <a16:creationId xmlns:a16="http://schemas.microsoft.com/office/drawing/2014/main" id="{A6B406E7-F0E6-29E6-6425-3347C9D1E6D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2125337" y="4384699"/>
              <a:ext cx="501650" cy="501650"/>
            </a:xfrm>
            <a:prstGeom prst="rect">
              <a:avLst/>
            </a:prstGeom>
          </p:spPr>
        </p:pic>
        <p:sp>
          <p:nvSpPr>
            <p:cNvPr id="67" name="CaixaDeTexto 66">
              <a:extLst>
                <a:ext uri="{FF2B5EF4-FFF2-40B4-BE49-F238E27FC236}">
                  <a16:creationId xmlns:a16="http://schemas.microsoft.com/office/drawing/2014/main" id="{F8543EFE-312D-08BC-2BCF-D9A1BBDB8CA2}"/>
                </a:ext>
              </a:extLst>
            </p:cNvPr>
            <p:cNvSpPr txBox="1"/>
            <p:nvPr/>
          </p:nvSpPr>
          <p:spPr>
            <a:xfrm>
              <a:off x="2097680" y="4789411"/>
              <a:ext cx="501651" cy="253916"/>
            </a:xfrm>
            <a:prstGeom prst="rect">
              <a:avLst/>
            </a:prstGeom>
            <a:noFill/>
          </p:spPr>
          <p:txBody>
            <a:bodyPr wrap="square" rtlCol="0">
              <a:spAutoFit/>
            </a:bodyPr>
            <a:lstStyle/>
            <a:p>
              <a:r>
                <a:rPr lang="pt-BR" sz="1050" b="1" dirty="0">
                  <a:solidFill>
                    <a:schemeClr val="accent6">
                      <a:lumMod val="50000"/>
                    </a:schemeClr>
                  </a:solidFill>
                </a:rPr>
                <a:t>SIM</a:t>
              </a:r>
            </a:p>
          </p:txBody>
        </p:sp>
      </p:grpSp>
      <p:grpSp>
        <p:nvGrpSpPr>
          <p:cNvPr id="68" name="Agrupar 67">
            <a:extLst>
              <a:ext uri="{FF2B5EF4-FFF2-40B4-BE49-F238E27FC236}">
                <a16:creationId xmlns:a16="http://schemas.microsoft.com/office/drawing/2014/main" id="{E0C11F05-4D82-7A7E-134A-45303EAAFC99}"/>
              </a:ext>
            </a:extLst>
          </p:cNvPr>
          <p:cNvGrpSpPr/>
          <p:nvPr/>
        </p:nvGrpSpPr>
        <p:grpSpPr>
          <a:xfrm>
            <a:off x="8087170" y="3470209"/>
            <a:ext cx="529307" cy="658628"/>
            <a:chOff x="2097680" y="4384699"/>
            <a:chExt cx="529307" cy="658628"/>
          </a:xfrm>
        </p:grpSpPr>
        <p:pic>
          <p:nvPicPr>
            <p:cNvPr id="69" name="Gráfico 68" descr="Pegadas">
              <a:extLst>
                <a:ext uri="{FF2B5EF4-FFF2-40B4-BE49-F238E27FC236}">
                  <a16:creationId xmlns:a16="http://schemas.microsoft.com/office/drawing/2014/main" id="{2F2E86B2-12F7-898E-A387-8A65F7D136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2125337" y="4384699"/>
              <a:ext cx="501650" cy="501650"/>
            </a:xfrm>
            <a:prstGeom prst="rect">
              <a:avLst/>
            </a:prstGeom>
          </p:spPr>
        </p:pic>
        <p:sp>
          <p:nvSpPr>
            <p:cNvPr id="70" name="CaixaDeTexto 69">
              <a:extLst>
                <a:ext uri="{FF2B5EF4-FFF2-40B4-BE49-F238E27FC236}">
                  <a16:creationId xmlns:a16="http://schemas.microsoft.com/office/drawing/2014/main" id="{5D7813AC-0789-95FD-79D1-6CB8726396B8}"/>
                </a:ext>
              </a:extLst>
            </p:cNvPr>
            <p:cNvSpPr txBox="1"/>
            <p:nvPr/>
          </p:nvSpPr>
          <p:spPr>
            <a:xfrm>
              <a:off x="2097680" y="4789411"/>
              <a:ext cx="501651" cy="253916"/>
            </a:xfrm>
            <a:prstGeom prst="rect">
              <a:avLst/>
            </a:prstGeom>
            <a:noFill/>
          </p:spPr>
          <p:txBody>
            <a:bodyPr wrap="square" rtlCol="0">
              <a:spAutoFit/>
            </a:bodyPr>
            <a:lstStyle/>
            <a:p>
              <a:r>
                <a:rPr lang="pt-BR" sz="1050" b="1" dirty="0">
                  <a:solidFill>
                    <a:schemeClr val="accent6">
                      <a:lumMod val="50000"/>
                    </a:schemeClr>
                  </a:solidFill>
                </a:rPr>
                <a:t>SIM</a:t>
              </a:r>
            </a:p>
          </p:txBody>
        </p:sp>
      </p:grpSp>
      <p:grpSp>
        <p:nvGrpSpPr>
          <p:cNvPr id="71" name="Agrupar 70">
            <a:extLst>
              <a:ext uri="{FF2B5EF4-FFF2-40B4-BE49-F238E27FC236}">
                <a16:creationId xmlns:a16="http://schemas.microsoft.com/office/drawing/2014/main" id="{CC178C52-6EF7-4F6D-BE96-57AF2259105A}"/>
              </a:ext>
            </a:extLst>
          </p:cNvPr>
          <p:cNvGrpSpPr/>
          <p:nvPr/>
        </p:nvGrpSpPr>
        <p:grpSpPr>
          <a:xfrm>
            <a:off x="10413330" y="3458192"/>
            <a:ext cx="529307" cy="658628"/>
            <a:chOff x="2097680" y="4384699"/>
            <a:chExt cx="529307" cy="658628"/>
          </a:xfrm>
        </p:grpSpPr>
        <p:pic>
          <p:nvPicPr>
            <p:cNvPr id="72" name="Gráfico 71" descr="Pegadas">
              <a:extLst>
                <a:ext uri="{FF2B5EF4-FFF2-40B4-BE49-F238E27FC236}">
                  <a16:creationId xmlns:a16="http://schemas.microsoft.com/office/drawing/2014/main" id="{60F262AC-C9D2-93C8-B7C4-DEE56B43527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2125337" y="4384699"/>
              <a:ext cx="501650" cy="501650"/>
            </a:xfrm>
            <a:prstGeom prst="rect">
              <a:avLst/>
            </a:prstGeom>
          </p:spPr>
        </p:pic>
        <p:sp>
          <p:nvSpPr>
            <p:cNvPr id="73" name="CaixaDeTexto 72">
              <a:extLst>
                <a:ext uri="{FF2B5EF4-FFF2-40B4-BE49-F238E27FC236}">
                  <a16:creationId xmlns:a16="http://schemas.microsoft.com/office/drawing/2014/main" id="{F3BB099B-C3B2-5D10-26EC-4AD0AA73F842}"/>
                </a:ext>
              </a:extLst>
            </p:cNvPr>
            <p:cNvSpPr txBox="1"/>
            <p:nvPr/>
          </p:nvSpPr>
          <p:spPr>
            <a:xfrm>
              <a:off x="2097680" y="4789411"/>
              <a:ext cx="501651" cy="253916"/>
            </a:xfrm>
            <a:prstGeom prst="rect">
              <a:avLst/>
            </a:prstGeom>
            <a:noFill/>
          </p:spPr>
          <p:txBody>
            <a:bodyPr wrap="square" rtlCol="0">
              <a:spAutoFit/>
            </a:bodyPr>
            <a:lstStyle/>
            <a:p>
              <a:r>
                <a:rPr lang="pt-BR" sz="1050" b="1" dirty="0">
                  <a:solidFill>
                    <a:schemeClr val="accent6">
                      <a:lumMod val="50000"/>
                    </a:schemeClr>
                  </a:solidFill>
                </a:rPr>
                <a:t>SIM</a:t>
              </a:r>
            </a:p>
          </p:txBody>
        </p:sp>
      </p:grpSp>
      <p:cxnSp>
        <p:nvCxnSpPr>
          <p:cNvPr id="74" name="Conector: Angulado 73">
            <a:extLst>
              <a:ext uri="{FF2B5EF4-FFF2-40B4-BE49-F238E27FC236}">
                <a16:creationId xmlns:a16="http://schemas.microsoft.com/office/drawing/2014/main" id="{BB46FF96-7041-652F-559B-48BB9C022957}"/>
              </a:ext>
            </a:extLst>
          </p:cNvPr>
          <p:cNvCxnSpPr>
            <a:cxnSpLocks/>
            <a:stCxn id="37" idx="2"/>
            <a:endCxn id="53" idx="3"/>
          </p:cNvCxnSpPr>
          <p:nvPr/>
        </p:nvCxnSpPr>
        <p:spPr>
          <a:xfrm rot="5400000">
            <a:off x="6584267" y="5323244"/>
            <a:ext cx="494670" cy="449474"/>
          </a:xfrm>
          <a:prstGeom prst="bentConnector2">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5" name="Gráfico 74" descr="Marca de seleção">
            <a:extLst>
              <a:ext uri="{FF2B5EF4-FFF2-40B4-BE49-F238E27FC236}">
                <a16:creationId xmlns:a16="http://schemas.microsoft.com/office/drawing/2014/main" id="{11C9DC1E-064A-5A45-1B9A-84A6E031E0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105" y="547539"/>
            <a:ext cx="503534" cy="503534"/>
          </a:xfrm>
          <a:prstGeom prst="rect">
            <a:avLst/>
          </a:prstGeom>
        </p:spPr>
      </p:pic>
      <p:sp>
        <p:nvSpPr>
          <p:cNvPr id="77" name="Espaço Reservado para Número de Slide 3">
            <a:extLst>
              <a:ext uri="{FF2B5EF4-FFF2-40B4-BE49-F238E27FC236}">
                <a16:creationId xmlns:a16="http://schemas.microsoft.com/office/drawing/2014/main" id="{C7AE0012-A49A-2A60-7D28-B9B694F97A40}"/>
              </a:ext>
            </a:extLst>
          </p:cNvPr>
          <p:cNvSpPr>
            <a:spLocks noGrp="1"/>
          </p:cNvSpPr>
          <p:nvPr>
            <p:ph type="sldNum" sz="quarter" idx="12"/>
          </p:nvPr>
        </p:nvSpPr>
        <p:spPr>
          <a:xfrm>
            <a:off x="8610600" y="6356350"/>
            <a:ext cx="2743200" cy="365125"/>
          </a:xfrm>
        </p:spPr>
        <p:txBody>
          <a:bodyPr/>
          <a:lstStyle/>
          <a:p>
            <a:r>
              <a:rPr lang="pt-BR" dirty="0"/>
              <a:t>6</a:t>
            </a:r>
          </a:p>
        </p:txBody>
      </p:sp>
    </p:spTree>
    <p:extLst>
      <p:ext uri="{BB962C8B-B14F-4D97-AF65-F5344CB8AC3E}">
        <p14:creationId xmlns:p14="http://schemas.microsoft.com/office/powerpoint/2010/main" val="13901442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31750"/>
            <a:ext cx="10515600" cy="1325563"/>
          </a:xfrm>
        </p:spPr>
        <p:txBody>
          <a:bodyPr>
            <a:normAutofit/>
          </a:bodyPr>
          <a:lstStyle/>
          <a:p>
            <a:r>
              <a:rPr lang="pt-BR" sz="3200" dirty="0"/>
              <a:t>Realizamos o que é Certo</a:t>
            </a:r>
            <a:endParaRPr lang="pt-BR" sz="3600" dirty="0"/>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pic>
        <p:nvPicPr>
          <p:cNvPr id="75" name="Gráfico 74" descr="Marca de seleção">
            <a:extLst>
              <a:ext uri="{FF2B5EF4-FFF2-40B4-BE49-F238E27FC236}">
                <a16:creationId xmlns:a16="http://schemas.microsoft.com/office/drawing/2014/main" id="{11C9DC1E-064A-5A45-1B9A-84A6E031E0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05" y="414189"/>
            <a:ext cx="503534" cy="503534"/>
          </a:xfrm>
          <a:prstGeom prst="rect">
            <a:avLst/>
          </a:prstGeom>
        </p:spPr>
      </p:pic>
      <p:sp>
        <p:nvSpPr>
          <p:cNvPr id="77" name="Espaço Reservado para Número de Slide 3">
            <a:extLst>
              <a:ext uri="{FF2B5EF4-FFF2-40B4-BE49-F238E27FC236}">
                <a16:creationId xmlns:a16="http://schemas.microsoft.com/office/drawing/2014/main" id="{C7AE0012-A49A-2A60-7D28-B9B694F97A40}"/>
              </a:ext>
            </a:extLst>
          </p:cNvPr>
          <p:cNvSpPr>
            <a:spLocks noGrp="1"/>
          </p:cNvSpPr>
          <p:nvPr>
            <p:ph type="sldNum" sz="quarter" idx="12"/>
          </p:nvPr>
        </p:nvSpPr>
        <p:spPr>
          <a:xfrm>
            <a:off x="8610600" y="6356350"/>
            <a:ext cx="2743200" cy="365125"/>
          </a:xfrm>
        </p:spPr>
        <p:txBody>
          <a:bodyPr/>
          <a:lstStyle/>
          <a:p>
            <a:r>
              <a:rPr lang="pt-BR" dirty="0"/>
              <a:t>6</a:t>
            </a:r>
          </a:p>
        </p:txBody>
      </p:sp>
      <p:sp>
        <p:nvSpPr>
          <p:cNvPr id="78" name="CaixaDeTexto 77">
            <a:extLst>
              <a:ext uri="{FF2B5EF4-FFF2-40B4-BE49-F238E27FC236}">
                <a16:creationId xmlns:a16="http://schemas.microsoft.com/office/drawing/2014/main" id="{6B6210C9-4290-1AF2-3284-AF1172777E1C}"/>
              </a:ext>
            </a:extLst>
          </p:cNvPr>
          <p:cNvSpPr txBox="1"/>
          <p:nvPr/>
        </p:nvSpPr>
        <p:spPr>
          <a:xfrm>
            <a:off x="890250" y="1187775"/>
            <a:ext cx="10939653" cy="2462213"/>
          </a:xfrm>
          <a:prstGeom prst="rect">
            <a:avLst/>
          </a:prstGeom>
          <a:noFill/>
        </p:spPr>
        <p:txBody>
          <a:bodyPr wrap="square">
            <a:spAutoFit/>
          </a:bodyPr>
          <a:lstStyle/>
          <a:p>
            <a:r>
              <a:rPr lang="pt-BR" sz="1400" b="1" dirty="0">
                <a:solidFill>
                  <a:schemeClr val="tx1"/>
                </a:solidFill>
              </a:rPr>
              <a:t>Retaliação</a:t>
            </a:r>
          </a:p>
          <a:p>
            <a:pPr algn="just"/>
            <a:endParaRPr lang="pt-BR" sz="1400" dirty="0">
              <a:solidFill>
                <a:schemeClr val="tx1"/>
              </a:solidFill>
            </a:endParaRPr>
          </a:p>
          <a:p>
            <a:pPr algn="just"/>
            <a:r>
              <a:rPr lang="pt-BR" sz="1400" b="1" dirty="0"/>
              <a:t>Tolerância zero a retaliações.</a:t>
            </a:r>
          </a:p>
          <a:p>
            <a:pPr algn="just"/>
            <a:r>
              <a:rPr lang="pt-BR" sz="1400" dirty="0"/>
              <a:t>A empresa não tolera nenhuma forma ou expressão de retaliação, seja a qualquer um que reporte uma potencial ou real violação de conduta ou de política interna, ou mesmo que coopere para as investigações internas. </a:t>
            </a:r>
          </a:p>
          <a:p>
            <a:pPr algn="just"/>
            <a:endParaRPr lang="pt-BR" sz="1400" dirty="0"/>
          </a:p>
          <a:p>
            <a:pPr algn="just"/>
            <a:r>
              <a:rPr lang="pt-BR" sz="1400" dirty="0"/>
              <a:t>Nós desejamos que todos sintam-se confortáveis para perguntar, tirar dúvidas ou mesmo buscar orientação, sem medo de qualquer tipo de retaliação. Qualquer colaborador que participe de retaliações estará sujeito a ações disciplinares que podem incluir, entre outras, demissão. </a:t>
            </a:r>
          </a:p>
          <a:p>
            <a:pPr algn="just"/>
            <a:endParaRPr lang="pt-BR" sz="1400" dirty="0"/>
          </a:p>
          <a:p>
            <a:pPr algn="just"/>
            <a:r>
              <a:rPr lang="pt-BR" sz="1400" dirty="0"/>
              <a:t>Se você acredita que alguém praticou uma retaliação contra você, contate Recursos Humanos ou </a:t>
            </a:r>
            <a:r>
              <a:rPr lang="pt-BR" sz="1400" dirty="0" err="1"/>
              <a:t>Compliance</a:t>
            </a:r>
            <a:r>
              <a:rPr lang="pt-BR" sz="1400" dirty="0"/>
              <a:t>.</a:t>
            </a:r>
          </a:p>
        </p:txBody>
      </p:sp>
      <p:sp>
        <p:nvSpPr>
          <p:cNvPr id="10" name="CaixaDeTexto 9">
            <a:extLst>
              <a:ext uri="{FF2B5EF4-FFF2-40B4-BE49-F238E27FC236}">
                <a16:creationId xmlns:a16="http://schemas.microsoft.com/office/drawing/2014/main" id="{5BD61F1C-07C1-34D8-35BF-541B83A13EEB}"/>
              </a:ext>
            </a:extLst>
          </p:cNvPr>
          <p:cNvSpPr txBox="1"/>
          <p:nvPr/>
        </p:nvSpPr>
        <p:spPr>
          <a:xfrm>
            <a:off x="838200" y="3761595"/>
            <a:ext cx="9767887" cy="2985433"/>
          </a:xfrm>
          <a:prstGeom prst="rect">
            <a:avLst/>
          </a:prstGeom>
          <a:noFill/>
        </p:spPr>
        <p:txBody>
          <a:bodyPr wrap="square">
            <a:spAutoFit/>
          </a:bodyPr>
          <a:lstStyle/>
          <a:p>
            <a:r>
              <a:rPr lang="pt-BR" sz="1400" b="1" dirty="0">
                <a:solidFill>
                  <a:schemeClr val="tx1"/>
                </a:solidFill>
              </a:rPr>
              <a:t>Como a retaliação* se parece? </a:t>
            </a:r>
          </a:p>
          <a:p>
            <a:endParaRPr lang="pt-BR" sz="1600" b="1" dirty="0">
              <a:solidFill>
                <a:schemeClr val="tx1"/>
              </a:solidFill>
            </a:endParaRPr>
          </a:p>
          <a:p>
            <a:r>
              <a:rPr lang="pt-BR" sz="1600" dirty="0">
                <a:solidFill>
                  <a:schemeClr val="tx1"/>
                </a:solidFill>
              </a:rPr>
              <a:t>• </a:t>
            </a:r>
            <a:r>
              <a:rPr lang="pt-BR" sz="1400" dirty="0">
                <a:solidFill>
                  <a:schemeClr val="tx1"/>
                </a:solidFill>
              </a:rPr>
              <a:t>Demissão, rebaixamento ou suspensão de um colaborador </a:t>
            </a:r>
          </a:p>
          <a:p>
            <a:r>
              <a:rPr lang="pt-BR" sz="1400" dirty="0">
                <a:solidFill>
                  <a:schemeClr val="tx1"/>
                </a:solidFill>
              </a:rPr>
              <a:t>• Negação de benefícios </a:t>
            </a:r>
          </a:p>
          <a:p>
            <a:r>
              <a:rPr lang="pt-BR" sz="1400" dirty="0">
                <a:solidFill>
                  <a:schemeClr val="tx1"/>
                </a:solidFill>
              </a:rPr>
              <a:t>• Ameaças ou depreciação de um colaborador </a:t>
            </a:r>
          </a:p>
          <a:p>
            <a:r>
              <a:rPr lang="pt-BR" sz="1400" dirty="0">
                <a:solidFill>
                  <a:schemeClr val="tx1"/>
                </a:solidFill>
              </a:rPr>
              <a:t>• Prejudicar um colaborador para obter uma promoção, um aumento ou bônus </a:t>
            </a:r>
          </a:p>
          <a:p>
            <a:r>
              <a:rPr lang="pt-BR" sz="1400" dirty="0">
                <a:solidFill>
                  <a:schemeClr val="tx1"/>
                </a:solidFill>
              </a:rPr>
              <a:t>• Exigir que um colaborador atinja expectativas penosas ou não realistas </a:t>
            </a:r>
          </a:p>
          <a:p>
            <a:r>
              <a:rPr lang="pt-BR" sz="1400" dirty="0">
                <a:solidFill>
                  <a:schemeClr val="tx1"/>
                </a:solidFill>
              </a:rPr>
              <a:t>• Fornecer avaliações de desempenho negativas </a:t>
            </a:r>
          </a:p>
          <a:p>
            <a:r>
              <a:rPr lang="pt-BR" sz="1400" dirty="0">
                <a:solidFill>
                  <a:schemeClr val="tx1"/>
                </a:solidFill>
              </a:rPr>
              <a:t>• Remover um colaborador de contas ou projetos </a:t>
            </a:r>
          </a:p>
          <a:p>
            <a:endParaRPr lang="pt-BR" sz="1400" dirty="0">
              <a:solidFill>
                <a:schemeClr val="tx1"/>
              </a:solidFill>
            </a:endParaRPr>
          </a:p>
          <a:p>
            <a:endParaRPr lang="pt-BR" sz="1400" dirty="0">
              <a:solidFill>
                <a:schemeClr val="tx1"/>
              </a:solidFill>
            </a:endParaRPr>
          </a:p>
          <a:p>
            <a:r>
              <a:rPr lang="pt-BR" sz="1200" dirty="0">
                <a:solidFill>
                  <a:schemeClr val="tx1"/>
                </a:solidFill>
              </a:rPr>
              <a:t>*</a:t>
            </a:r>
            <a:r>
              <a:rPr lang="pt-BR" sz="1200" i="1" dirty="0">
                <a:solidFill>
                  <a:schemeClr val="tx1"/>
                </a:solidFill>
              </a:rPr>
              <a:t>Retaliação é quando essas medidas são tomadas porque um colaborador comunicou uma violação efetiva ou suspeita de políticas ou cooperou em uma investigação da empresa.</a:t>
            </a:r>
          </a:p>
        </p:txBody>
      </p:sp>
      <p:sp>
        <p:nvSpPr>
          <p:cNvPr id="11" name="Retângulo 10">
            <a:extLst>
              <a:ext uri="{FF2B5EF4-FFF2-40B4-BE49-F238E27FC236}">
                <a16:creationId xmlns:a16="http://schemas.microsoft.com/office/drawing/2014/main" id="{04D36580-8DB7-5772-B879-801F453B471B}"/>
              </a:ext>
            </a:extLst>
          </p:cNvPr>
          <p:cNvSpPr/>
          <p:nvPr/>
        </p:nvSpPr>
        <p:spPr>
          <a:xfrm>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364388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a:extLst>
              <a:ext uri="{FF2B5EF4-FFF2-40B4-BE49-F238E27FC236}">
                <a16:creationId xmlns:a16="http://schemas.microsoft.com/office/drawing/2014/main" id="{68A2A096-314A-5128-ABCB-BACAD6C47BD6}"/>
              </a:ext>
            </a:extLst>
          </p:cNvPr>
          <p:cNvSpPr/>
          <p:nvPr/>
        </p:nvSpPr>
        <p:spPr>
          <a:xfrm rot="10800000">
            <a:off x="0" y="0"/>
            <a:ext cx="241069" cy="6858000"/>
          </a:xfrm>
          <a:prstGeom prst="rect">
            <a:avLst/>
          </a:prstGeom>
          <a:gradFill flip="none" rotWithShape="1">
            <a:gsLst>
              <a:gs pos="0">
                <a:schemeClr val="accent3"/>
              </a:gs>
              <a:gs pos="100000">
                <a:schemeClr val="accent1">
                  <a:shade val="100000"/>
                  <a:satMod val="1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Título 22">
            <a:extLst>
              <a:ext uri="{FF2B5EF4-FFF2-40B4-BE49-F238E27FC236}">
                <a16:creationId xmlns:a16="http://schemas.microsoft.com/office/drawing/2014/main" id="{699322AE-CE6E-8770-33FC-4A6AA3E5ECC6}"/>
              </a:ext>
            </a:extLst>
          </p:cNvPr>
          <p:cNvSpPr>
            <a:spLocks noGrp="1"/>
          </p:cNvSpPr>
          <p:nvPr>
            <p:ph type="title"/>
          </p:nvPr>
        </p:nvSpPr>
        <p:spPr>
          <a:xfrm>
            <a:off x="1102277" y="31750"/>
            <a:ext cx="10515600" cy="1325563"/>
          </a:xfrm>
        </p:spPr>
        <p:txBody>
          <a:bodyPr>
            <a:normAutofit/>
          </a:bodyPr>
          <a:lstStyle/>
          <a:p>
            <a:r>
              <a:rPr lang="pt-BR" sz="3200" dirty="0"/>
              <a:t>Realizamos o que é Certo</a:t>
            </a:r>
            <a:endParaRPr lang="pt-BR" sz="3600" dirty="0"/>
          </a:p>
        </p:txBody>
      </p:sp>
      <p:pic>
        <p:nvPicPr>
          <p:cNvPr id="25" name="Imagem 24" descr="Fundo preto com letras brancas&#10;&#10;Descrição gerada automaticamente com confiança média">
            <a:extLst>
              <a:ext uri="{FF2B5EF4-FFF2-40B4-BE49-F238E27FC236}">
                <a16:creationId xmlns:a16="http://schemas.microsoft.com/office/drawing/2014/main" id="{5CAE68B5-67A2-73C1-08ED-D0B0C905A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84912">
            <a:off x="9650829" y="-2217389"/>
            <a:ext cx="2739965" cy="5032864"/>
          </a:xfrm>
          <a:prstGeom prst="rect">
            <a:avLst/>
          </a:prstGeom>
        </p:spPr>
      </p:pic>
      <p:pic>
        <p:nvPicPr>
          <p:cNvPr id="75" name="Gráfico 74" descr="Marca de seleção">
            <a:extLst>
              <a:ext uri="{FF2B5EF4-FFF2-40B4-BE49-F238E27FC236}">
                <a16:creationId xmlns:a16="http://schemas.microsoft.com/office/drawing/2014/main" id="{11C9DC1E-064A-5A45-1B9A-84A6E031E0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05" y="414189"/>
            <a:ext cx="503534" cy="503534"/>
          </a:xfrm>
          <a:prstGeom prst="rect">
            <a:avLst/>
          </a:prstGeom>
        </p:spPr>
      </p:pic>
      <p:sp>
        <p:nvSpPr>
          <p:cNvPr id="77" name="Espaço Reservado para Número de Slide 3">
            <a:extLst>
              <a:ext uri="{FF2B5EF4-FFF2-40B4-BE49-F238E27FC236}">
                <a16:creationId xmlns:a16="http://schemas.microsoft.com/office/drawing/2014/main" id="{C7AE0012-A49A-2A60-7D28-B9B694F97A40}"/>
              </a:ext>
            </a:extLst>
          </p:cNvPr>
          <p:cNvSpPr>
            <a:spLocks noGrp="1"/>
          </p:cNvSpPr>
          <p:nvPr>
            <p:ph type="sldNum" sz="quarter" idx="12"/>
          </p:nvPr>
        </p:nvSpPr>
        <p:spPr>
          <a:xfrm>
            <a:off x="8610600" y="6356350"/>
            <a:ext cx="2743200" cy="365125"/>
          </a:xfrm>
        </p:spPr>
        <p:txBody>
          <a:bodyPr/>
          <a:lstStyle/>
          <a:p>
            <a:r>
              <a:rPr lang="pt-BR" dirty="0"/>
              <a:t>6</a:t>
            </a:r>
          </a:p>
        </p:txBody>
      </p:sp>
      <p:sp>
        <p:nvSpPr>
          <p:cNvPr id="78" name="CaixaDeTexto 77">
            <a:extLst>
              <a:ext uri="{FF2B5EF4-FFF2-40B4-BE49-F238E27FC236}">
                <a16:creationId xmlns:a16="http://schemas.microsoft.com/office/drawing/2014/main" id="{6B6210C9-4290-1AF2-3284-AF1172777E1C}"/>
              </a:ext>
            </a:extLst>
          </p:cNvPr>
          <p:cNvSpPr txBox="1"/>
          <p:nvPr/>
        </p:nvSpPr>
        <p:spPr>
          <a:xfrm>
            <a:off x="678224" y="1300162"/>
            <a:ext cx="10939653" cy="5330562"/>
          </a:xfrm>
          <a:prstGeom prst="rect">
            <a:avLst/>
          </a:prstGeom>
          <a:noFill/>
        </p:spPr>
        <p:txBody>
          <a:bodyPr wrap="square">
            <a:spAutoFit/>
          </a:bodyPr>
          <a:lstStyle/>
          <a:p>
            <a:r>
              <a:rPr lang="pt-BR" sz="1400" b="1" dirty="0">
                <a:solidFill>
                  <a:schemeClr val="tx1"/>
                </a:solidFill>
              </a:rPr>
              <a:t>Declaração de Preocupações</a:t>
            </a:r>
          </a:p>
          <a:p>
            <a:pPr algn="just"/>
            <a:endParaRPr lang="pt-BR" sz="1400" dirty="0">
              <a:solidFill>
                <a:schemeClr val="tx1"/>
              </a:solidFill>
            </a:endParaRPr>
          </a:p>
          <a:p>
            <a:pPr algn="just">
              <a:lnSpc>
                <a:spcPct val="150000"/>
              </a:lnSpc>
            </a:pPr>
            <a:r>
              <a:rPr lang="pt-BR" sz="1400" dirty="0"/>
              <a:t>Nós da empresa, buscamos que todos os relatos de violações de leis, políticas internas da empresa ou mesmo condutas e comportamentos contrários aos nossos altos padrões éticos e de integridades sejam apurados com toda a seriedade demandada.</a:t>
            </a:r>
          </a:p>
          <a:p>
            <a:pPr algn="just">
              <a:lnSpc>
                <a:spcPct val="150000"/>
              </a:lnSpc>
            </a:pPr>
            <a:r>
              <a:rPr lang="pt-BR" sz="1400" dirty="0"/>
              <a:t>Por isso o departamento de </a:t>
            </a:r>
            <a:r>
              <a:rPr lang="pt-BR" sz="1400" dirty="0" err="1"/>
              <a:t>Compliance</a:t>
            </a:r>
            <a:r>
              <a:rPr lang="pt-BR" sz="1400" dirty="0"/>
              <a:t> juntamente com o apoio de um escritório jurídico – quando aplicável – realiza a investigação interna de forma tempestiva, justa e minuciosa em todas as formas de comunicações, sempre trabalhando com base em fatos e dados em busca de plena conformidade com os padrões da empresa.</a:t>
            </a:r>
          </a:p>
          <a:p>
            <a:pPr algn="just">
              <a:lnSpc>
                <a:spcPct val="150000"/>
              </a:lnSpc>
            </a:pPr>
            <a:r>
              <a:rPr lang="pt-BR" sz="1400" dirty="0"/>
              <a:t>Caso necessário, os colaboradores são procurados para cooperar totalmente com qualquer investigação interna ou mesmo auditorias externas que possam vir a acontecer. Por isso a empresa espera que os colaboradores respondam às perguntas com sinceridade e compartilhando as informações relevantes que possuir, protendo as evidências em potencial. Lembrando que os denunciados serão sempre tratados de forma justa e objetiva, suportada por fatos e dados.</a:t>
            </a:r>
          </a:p>
          <a:p>
            <a:pPr algn="just">
              <a:lnSpc>
                <a:spcPct val="150000"/>
              </a:lnSpc>
            </a:pPr>
            <a:r>
              <a:rPr lang="pt-BR" sz="1400" dirty="0"/>
              <a:t>Prezamos pela confidencialidade em nossa empresa e por isso busca-se o cuidado de manter a identidade confidencial. Entretanto, em virtude do tipo do caso em questão, a confidencialidade pode não ser sempre mantida seja por exigências legais ou mesmo pela investigação minuciosa que é requerida.</a:t>
            </a:r>
          </a:p>
          <a:p>
            <a:pPr algn="just">
              <a:lnSpc>
                <a:spcPct val="150000"/>
              </a:lnSpc>
            </a:pPr>
            <a:r>
              <a:rPr lang="pt-BR" sz="1400" dirty="0"/>
              <a:t>A empresa tomará a ação corretiva necessária, justa e apropriada para qualquer conduta indevida ou inadequada. Violações podem resultar em ações disciplinares, que podem incluir, entre outras, demissão. Violações graves também podem resultar em responsabilidades legais para e empresa e/ou os indivíduos envolvidos. </a:t>
            </a:r>
          </a:p>
        </p:txBody>
      </p:sp>
    </p:spTree>
    <p:extLst>
      <p:ext uri="{BB962C8B-B14F-4D97-AF65-F5344CB8AC3E}">
        <p14:creationId xmlns:p14="http://schemas.microsoft.com/office/powerpoint/2010/main" val="536548303"/>
      </p:ext>
    </p:extLst>
  </p:cSld>
  <p:clrMapOvr>
    <a:masterClrMapping/>
  </p:clrMapOvr>
  <p:transition spd="slow">
    <p:push dir="u"/>
  </p:transition>
</p:sld>
</file>

<file path=ppt/theme/theme1.xml><?xml version="1.0" encoding="utf-8"?>
<a:theme xmlns:a="http://schemas.openxmlformats.org/drawingml/2006/main" name="Tema do Office">
  <a:themeElements>
    <a:clrScheme name="Invasive 01">
      <a:dk1>
        <a:srgbClr val="7F7F7F"/>
      </a:dk1>
      <a:lt1>
        <a:sysClr val="window" lastClr="FFFFFF"/>
      </a:lt1>
      <a:dk2>
        <a:srgbClr val="253786"/>
      </a:dk2>
      <a:lt2>
        <a:srgbClr val="FFFFFF"/>
      </a:lt2>
      <a:accent1>
        <a:srgbClr val="253786"/>
      </a:accent1>
      <a:accent2>
        <a:srgbClr val="253786"/>
      </a:accent2>
      <a:accent3>
        <a:srgbClr val="D52738"/>
      </a:accent3>
      <a:accent4>
        <a:srgbClr val="253786"/>
      </a:accent4>
      <a:accent5>
        <a:srgbClr val="D52738"/>
      </a:accent5>
      <a:accent6>
        <a:srgbClr val="253786"/>
      </a:accent6>
      <a:hlink>
        <a:srgbClr val="D52738"/>
      </a:hlink>
      <a:folHlink>
        <a:srgbClr val="D8D8D8"/>
      </a:folHlink>
    </a:clrScheme>
    <a:fontScheme name="Personalizada 1">
      <a:majorFont>
        <a:latin typeface="Myriad Pro Black"/>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ebfcaa-6117-4b99-bea2-55dbde45c9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998A377C0344808DF502E9B13A42" ma:contentTypeVersion="14" ma:contentTypeDescription="Create a new document." ma:contentTypeScope="" ma:versionID="2ee420300402e4ad5f716dd56e8fac3c">
  <xsd:schema xmlns:xsd="http://www.w3.org/2001/XMLSchema" xmlns:xs="http://www.w3.org/2001/XMLSchema" xmlns:p="http://schemas.microsoft.com/office/2006/metadata/properties" xmlns:ns2="57ebfcaa-6117-4b99-bea2-55dbde45c9b8" xmlns:ns3="c6467ea8-54bb-40e8-9630-bf42f8597028" targetNamespace="http://schemas.microsoft.com/office/2006/metadata/properties" ma:root="true" ma:fieldsID="2ed02b848b2ffc22d0d654ce2d10e33e" ns2:_="" ns3:_="">
    <xsd:import namespace="57ebfcaa-6117-4b99-bea2-55dbde45c9b8"/>
    <xsd:import namespace="c6467ea8-54bb-40e8-9630-bf42f85970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DateTake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bfcaa-6117-4b99-bea2-55dbde45c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07fe61-5df5-4b87-9623-907a2893d60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467ea8-54bb-40e8-9630-bf42f859702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7C82F-961B-4324-949A-FF0360BD26CA}">
  <ds:schemaRefs>
    <ds:schemaRef ds:uri="http://schemas.microsoft.com/sharepoint/v3/contenttype/forms"/>
  </ds:schemaRefs>
</ds:datastoreItem>
</file>

<file path=customXml/itemProps2.xml><?xml version="1.0" encoding="utf-8"?>
<ds:datastoreItem xmlns:ds="http://schemas.openxmlformats.org/officeDocument/2006/customXml" ds:itemID="{DEE5F4E4-5CB9-4BBA-A34E-29DB0DC74F4D}">
  <ds:schemaRefs>
    <ds:schemaRef ds:uri="http://schemas.microsoft.com/office/2006/metadata/properties"/>
    <ds:schemaRef ds:uri="http://schemas.microsoft.com/office/infopath/2007/PartnerControls"/>
    <ds:schemaRef ds:uri="57ebfcaa-6117-4b99-bea2-55dbde45c9b8"/>
  </ds:schemaRefs>
</ds:datastoreItem>
</file>

<file path=customXml/itemProps3.xml><?xml version="1.0" encoding="utf-8"?>
<ds:datastoreItem xmlns:ds="http://schemas.openxmlformats.org/officeDocument/2006/customXml" ds:itemID="{FC9A8568-B292-437A-9BEF-49A1A4945EAE}"/>
</file>

<file path=docProps/app.xml><?xml version="1.0" encoding="utf-8"?>
<Properties xmlns="http://schemas.openxmlformats.org/officeDocument/2006/extended-properties" xmlns:vt="http://schemas.openxmlformats.org/officeDocument/2006/docPropsVTypes">
  <TotalTime>787</TotalTime>
  <Words>5647</Words>
  <Application>Microsoft Office PowerPoint</Application>
  <PresentationFormat>Widescreen</PresentationFormat>
  <Paragraphs>427</Paragraphs>
  <Slides>27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Calibri</vt:lpstr>
      <vt:lpstr>Myriad Pro</vt:lpstr>
      <vt:lpstr>Myriad Pro Black</vt:lpstr>
      <vt:lpstr>Wingdings</vt:lpstr>
      <vt:lpstr>Tema do Office</vt:lpstr>
      <vt:lpstr>CÓDIGO DE ÉTICA E CONDUTA</vt:lpstr>
      <vt:lpstr>Apresentação do PowerPoint</vt:lpstr>
      <vt:lpstr>Sumário</vt:lpstr>
      <vt:lpstr>Missão e Princípios</vt:lpstr>
      <vt:lpstr>Missão e Princípios</vt:lpstr>
      <vt:lpstr>Realizamos o que é Certo</vt:lpstr>
      <vt:lpstr>Realizamos o que é Certo</vt:lpstr>
      <vt:lpstr>Realizamos o que é Certo</vt:lpstr>
      <vt:lpstr>Realizamos o que é Certo</vt:lpstr>
      <vt:lpstr>Como Aplicar o Código?</vt:lpstr>
      <vt:lpstr>Promovendo um Ambiente de Trabalho Respeitador</vt:lpstr>
      <vt:lpstr>Promovendo um Ambiente de Trabalho Respeitador</vt:lpstr>
      <vt:lpstr>Seguimos as Leis Trabalhistas</vt:lpstr>
      <vt:lpstr>Mantemos o Ambiente de Trabalho Saudável e Seguro</vt:lpstr>
      <vt:lpstr>Nossos Clientes</vt:lpstr>
      <vt:lpstr>Nossos Clientes</vt:lpstr>
      <vt:lpstr>Nossos Clientes</vt:lpstr>
      <vt:lpstr>Nossos Clientes</vt:lpstr>
      <vt:lpstr>Nossos Clientes</vt:lpstr>
      <vt:lpstr>Nossa Empresa</vt:lpstr>
      <vt:lpstr>Nossa Empresa</vt:lpstr>
      <vt:lpstr>Nossa Empresa</vt:lpstr>
      <vt:lpstr>Nossa Empresa</vt:lpstr>
      <vt:lpstr>Nossa Empresa</vt:lpstr>
      <vt:lpstr>Nosso Planeta</vt:lpstr>
      <vt:lpstr>Canal de Denúncias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simet!</dc:title>
  <dc:creator>Letradê Marketing e Design</dc:creator>
  <cp:lastModifiedBy>Leandra Berlanda - Invasive PR</cp:lastModifiedBy>
  <cp:revision>10</cp:revision>
  <dcterms:created xsi:type="dcterms:W3CDTF">2023-09-20T18:47:00Z</dcterms:created>
  <dcterms:modified xsi:type="dcterms:W3CDTF">2026-05-27T13:09:56Z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0x010100480E998A377C0344808DF502E9B13A42</vt:lpwstr>
  </property>
  <property fmtid="{D5CDD505-2E9C-101B-9397-08002B2CF9AE}" pid="3" name="MediaServiceImageTags">
    <vt:lpwstr/>
  </property>
</Properties>
</file>